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5" r:id="rId3"/>
    <p:sldMasterId id="2147483735" r:id="rId4"/>
    <p:sldMasterId id="2147483750" r:id="rId5"/>
    <p:sldMasterId id="2147483765" r:id="rId6"/>
  </p:sldMasterIdLst>
  <p:notesMasterIdLst>
    <p:notesMasterId r:id="rId27"/>
  </p:notesMasterIdLst>
  <p:sldIdLst>
    <p:sldId id="256" r:id="rId7"/>
    <p:sldId id="291" r:id="rId8"/>
    <p:sldId id="299" r:id="rId9"/>
    <p:sldId id="300" r:id="rId10"/>
    <p:sldId id="302" r:id="rId11"/>
    <p:sldId id="292" r:id="rId12"/>
    <p:sldId id="286" r:id="rId13"/>
    <p:sldId id="293" r:id="rId14"/>
    <p:sldId id="303" r:id="rId15"/>
    <p:sldId id="294" r:id="rId16"/>
    <p:sldId id="304" r:id="rId17"/>
    <p:sldId id="306" r:id="rId18"/>
    <p:sldId id="296" r:id="rId19"/>
    <p:sldId id="307" r:id="rId20"/>
    <p:sldId id="308" r:id="rId21"/>
    <p:sldId id="310" r:id="rId22"/>
    <p:sldId id="298" r:id="rId23"/>
    <p:sldId id="309" r:id="rId24"/>
    <p:sldId id="288"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9"/>
    <p:restoredTop sz="78877"/>
  </p:normalViewPr>
  <p:slideViewPr>
    <p:cSldViewPr snapToGrid="0" snapToObjects="1">
      <p:cViewPr>
        <p:scale>
          <a:sx n="80" d="100"/>
          <a:sy n="80" d="100"/>
        </p:scale>
        <p:origin x="1096"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A2B14-C3A5-1542-99A1-B075024ABE89}" type="datetimeFigureOut">
              <a:rPr lang="en-US" smtClean="0"/>
              <a:t>11/27/20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E0CA6-F93C-AC43-9AE8-FA0A1CF8205E}" type="slidenum">
              <a:rPr lang="en-US" smtClean="0"/>
              <a:t>‹#›</a:t>
            </a:fld>
            <a:endParaRPr lang="en-US"/>
          </a:p>
        </p:txBody>
      </p:sp>
    </p:spTree>
    <p:extLst>
      <p:ext uri="{BB962C8B-B14F-4D97-AF65-F5344CB8AC3E}">
        <p14:creationId xmlns:p14="http://schemas.microsoft.com/office/powerpoint/2010/main" val="155093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kaggle.com/jacksoncrow/stock-market-datase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Diagnostically benchmark and evaluate a various amount of Long-Short-Term-Memory (LSTM) neural networks, to forecast time series data such that the future direction of a given stock or exchange-traded fund (ETF) can be predicted reliably.</a:t>
            </a:r>
          </a:p>
          <a:p>
            <a:endParaRPr lang="en-US" sz="1400" dirty="0"/>
          </a:p>
        </p:txBody>
      </p:sp>
      <p:sp>
        <p:nvSpPr>
          <p:cNvPr id="4" name="Slide Number Placeholder 3"/>
          <p:cNvSpPr>
            <a:spLocks noGrp="1"/>
          </p:cNvSpPr>
          <p:nvPr>
            <p:ph type="sldNum" sz="quarter" idx="10"/>
          </p:nvPr>
        </p:nvSpPr>
        <p:spPr/>
        <p:txBody>
          <a:bodyPr/>
          <a:lstStyle/>
          <a:p>
            <a:fld id="{CA9E0CA6-F93C-AC43-9AE8-FA0A1CF8205E}" type="slidenum">
              <a:rPr lang="en-US" smtClean="0"/>
              <a:t>3</a:t>
            </a:fld>
            <a:endParaRPr lang="en-US"/>
          </a:p>
        </p:txBody>
      </p:sp>
    </p:spTree>
    <p:extLst>
      <p:ext uri="{BB962C8B-B14F-4D97-AF65-F5344CB8AC3E}">
        <p14:creationId xmlns:p14="http://schemas.microsoft.com/office/powerpoint/2010/main" val="55865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16</a:t>
            </a:fld>
            <a:endParaRPr lang="en-US"/>
          </a:p>
        </p:txBody>
      </p:sp>
    </p:spTree>
    <p:extLst>
      <p:ext uri="{BB962C8B-B14F-4D97-AF65-F5344CB8AC3E}">
        <p14:creationId xmlns:p14="http://schemas.microsoft.com/office/powerpoint/2010/main" val="158828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is the best technique?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 any technique good enough to declare the problem solved? Problem</a:t>
            </a:r>
            <a:r>
              <a:rPr lang="en-US" baseline="0" dirty="0" smtClean="0"/>
              <a:t> by no means solved, expecting to solve stock market predictions via a class project is overly ambitious. Could this be useful for developing a production level model in the real world? I hope so and I’m eager to find out.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future research do you recommend?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18</a:t>
            </a:fld>
            <a:endParaRPr lang="en-US"/>
          </a:p>
        </p:txBody>
      </p:sp>
    </p:spTree>
    <p:extLst>
      <p:ext uri="{BB962C8B-B14F-4D97-AF65-F5344CB8AC3E}">
        <p14:creationId xmlns:p14="http://schemas.microsoft.com/office/powerpoint/2010/main" val="132478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Task:</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Calibri" charset="0"/>
                <a:cs typeface="Times New Roman" charset="0"/>
              </a:rPr>
              <a:t>I believe this term project would be classified as a supervised learning problem. In other words, I am predicting results within a continuous output, which maps input variables to a continuous function. In this situation, the input variables are the four basic daily information columns given as a stock’s open, close, high, and low values for the day. From here, more nuanced technical indicators are calculated as further input variables. Moreover, the output variable would be the stock’s closing price where time t = </a:t>
            </a:r>
            <a:r>
              <a:rPr lang="en-US" sz="1200" dirty="0" err="1" smtClean="0">
                <a:solidFill>
                  <a:srgbClr val="454545"/>
                </a:solidFill>
                <a:effectLst/>
                <a:latin typeface="Calibri" charset="0"/>
                <a:ea typeface="Calibri" charset="0"/>
                <a:cs typeface="Times New Roman" charset="0"/>
              </a:rPr>
              <a:t>i</a:t>
            </a:r>
            <a:r>
              <a:rPr lang="en-US" sz="1200" dirty="0" smtClean="0">
                <a:solidFill>
                  <a:srgbClr val="454545"/>
                </a:solidFill>
                <a:effectLst/>
                <a:latin typeface="Calibri" charset="0"/>
                <a:ea typeface="Calibri" charset="0"/>
                <a:cs typeface="Times New Roman" charset="0"/>
              </a:rPr>
              <a:t> + 1. I am modelling this behavior by creating a binary label that captures if the stock held or increased versus decreased compared to the previous day.</a:t>
            </a:r>
            <a:endParaRPr lang="en-US" sz="900" dirty="0" smtClean="0">
              <a:solidFill>
                <a:srgbClr val="454545"/>
              </a:solidFill>
              <a:effectLst/>
              <a:latin typeface="Helvetica Neue"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 </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Performance measure:</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The performance measure for this project is validation accuracy. I am looking to see how accurate a model can correctly predict which way a stock or ETF will move. Although this is a very basic performance measure, it is one of the most necessary to determine if I have a well performing model. In the future, I hope to implement a couple other performance measures into my model evaluation, which I will talk about in the later sections of this presentation.</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 </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Learning component:</a:t>
            </a:r>
            <a:endParaRPr lang="en-US" sz="1200" dirty="0" smtClean="0">
              <a:effectLst/>
              <a:latin typeface="Calibri" charset="0"/>
              <a:ea typeface="Calibri" charset="0"/>
              <a:cs typeface="Times New Roman" charset="0"/>
            </a:endParaRPr>
          </a:p>
          <a:p>
            <a:pPr marL="0" marR="0">
              <a:spcBef>
                <a:spcPts val="0"/>
              </a:spcBef>
              <a:spcAft>
                <a:spcPts val="0"/>
              </a:spcAft>
            </a:pPr>
            <a:r>
              <a:rPr lang="en-US" sz="1200" dirty="0" smtClean="0">
                <a:solidFill>
                  <a:srgbClr val="454545"/>
                </a:solidFill>
                <a:effectLst/>
                <a:latin typeface="Calibri" charset="0"/>
                <a:ea typeface="Times New Roman" charset="0"/>
                <a:cs typeface="Times New Roman" charset="0"/>
              </a:rPr>
              <a:t>The learning component of this problem would be the technical indicators of a given stock or ETF. Specifically, the model will learn and implicitly adjust the weights for the stock’s technical indicators based on a lookback window of time. For example, one ETF had 916 days of financial history. The first 800 days were used as a lookback window. Then the last 116 days were used to validate the performance of the learning components.</a:t>
            </a:r>
            <a:endParaRPr lang="en-US" sz="1200" dirty="0">
              <a:effectLst/>
              <a:latin typeface="Calibri" charset="0"/>
              <a:ea typeface="Calibri" charset="0"/>
              <a:cs typeface="Times New Roman" charset="0"/>
            </a:endParaRPr>
          </a:p>
        </p:txBody>
      </p:sp>
      <p:sp>
        <p:nvSpPr>
          <p:cNvPr id="4" name="Slide Number Placeholder 3"/>
          <p:cNvSpPr>
            <a:spLocks noGrp="1"/>
          </p:cNvSpPr>
          <p:nvPr>
            <p:ph type="sldNum" sz="quarter" idx="10"/>
          </p:nvPr>
        </p:nvSpPr>
        <p:spPr/>
        <p:txBody>
          <a:bodyPr/>
          <a:lstStyle/>
          <a:p>
            <a:fld id="{CA9E0CA6-F93C-AC43-9AE8-FA0A1CF8205E}" type="slidenum">
              <a:rPr lang="en-US" smtClean="0"/>
              <a:t>4</a:t>
            </a:fld>
            <a:endParaRPr lang="en-US"/>
          </a:p>
        </p:txBody>
      </p:sp>
    </p:spTree>
    <p:extLst>
      <p:ext uri="{BB962C8B-B14F-4D97-AF65-F5344CB8AC3E}">
        <p14:creationId xmlns:p14="http://schemas.microsoft.com/office/powerpoint/2010/main" val="162202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Data background:</a:t>
            </a:r>
          </a:p>
          <a:p>
            <a:r>
              <a:rPr lang="en-US" sz="1200" kern="1200" dirty="0" smtClean="0">
                <a:solidFill>
                  <a:schemeClr val="tx1"/>
                </a:solidFill>
                <a:effectLst/>
                <a:latin typeface="+mn-lt"/>
                <a:ea typeface="+mn-ea"/>
                <a:cs typeface="+mn-cs"/>
              </a:rPr>
              <a:t>I will be using the Stock Market Dataset available on </a:t>
            </a:r>
            <a:r>
              <a:rPr lang="en-US" sz="1200" kern="1200" dirty="0" err="1" smtClean="0">
                <a:solidFill>
                  <a:schemeClr val="tx1"/>
                </a:solidFill>
                <a:effectLst/>
                <a:latin typeface="+mn-lt"/>
                <a:ea typeface="+mn-ea"/>
                <a:cs typeface="+mn-cs"/>
              </a:rPr>
              <a:t>Kaggle</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https://www.kaggle.com/jacksoncrow/stock-market-dataset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total size of the dataset folder is 3GB. Historical pricing information for all NASDAQ stocks and ETFs contained in this dataset stops on April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2020. While this captures some of the turbulence the stock market went through at the beginning of this year, it is unclear at this time if I need to collect more data. If that is the case, the data collection script is provided to re-run and capture the most up-to-date information.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structure of the data is as follows. Each stock ticker is saved as a CSV file with the following fields</a:t>
            </a:r>
            <a:r>
              <a:rPr lang="en-US" sz="1200" kern="1200" baseline="0" dirty="0" smtClean="0">
                <a:solidFill>
                  <a:schemeClr val="tx1"/>
                </a:solidFill>
                <a:effectLst/>
                <a:latin typeface="+mn-lt"/>
                <a:ea typeface="+mn-ea"/>
                <a:cs typeface="+mn-cs"/>
              </a:rPr>
              <a:t> as shown on this slide's figure.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Date: The day of trading</a:t>
            </a:r>
          </a:p>
          <a:p>
            <a:pPr lvl="0"/>
            <a:r>
              <a:rPr lang="en-US" sz="1200" kern="1200" dirty="0" smtClean="0">
                <a:solidFill>
                  <a:schemeClr val="tx1"/>
                </a:solidFill>
                <a:effectLst/>
                <a:latin typeface="+mn-lt"/>
                <a:ea typeface="+mn-ea"/>
                <a:cs typeface="+mn-cs"/>
              </a:rPr>
              <a:t>Open: The opening price of the stock</a:t>
            </a:r>
          </a:p>
          <a:p>
            <a:pPr lvl="0"/>
            <a:r>
              <a:rPr lang="en-US" sz="1200" kern="1200" dirty="0" smtClean="0">
                <a:solidFill>
                  <a:schemeClr val="tx1"/>
                </a:solidFill>
                <a:effectLst/>
                <a:latin typeface="+mn-lt"/>
                <a:ea typeface="+mn-ea"/>
                <a:cs typeface="+mn-cs"/>
              </a:rPr>
              <a:t>High: The highest price of the stock for a given day</a:t>
            </a:r>
          </a:p>
          <a:p>
            <a:pPr lvl="0"/>
            <a:r>
              <a:rPr lang="en-US" sz="1200" kern="1200" dirty="0" smtClean="0">
                <a:solidFill>
                  <a:schemeClr val="tx1"/>
                </a:solidFill>
                <a:effectLst/>
                <a:latin typeface="+mn-lt"/>
                <a:ea typeface="+mn-ea"/>
                <a:cs typeface="+mn-cs"/>
              </a:rPr>
              <a:t>Low: The lowest price of the stock for a given day</a:t>
            </a:r>
          </a:p>
          <a:p>
            <a:pPr lvl="0"/>
            <a:r>
              <a:rPr lang="en-US" sz="1200" kern="1200" dirty="0" smtClean="0">
                <a:solidFill>
                  <a:schemeClr val="tx1"/>
                </a:solidFill>
                <a:effectLst/>
                <a:latin typeface="+mn-lt"/>
                <a:ea typeface="+mn-ea"/>
                <a:cs typeface="+mn-cs"/>
              </a:rPr>
              <a:t>Close: The closing price of the stock for a given day</a:t>
            </a:r>
          </a:p>
          <a:p>
            <a:pPr lvl="0"/>
            <a:r>
              <a:rPr lang="en-US" sz="1200" kern="1200" dirty="0" err="1" smtClean="0">
                <a:solidFill>
                  <a:schemeClr val="tx1"/>
                </a:solidFill>
                <a:effectLst/>
                <a:latin typeface="+mn-lt"/>
                <a:ea typeface="+mn-ea"/>
                <a:cs typeface="+mn-cs"/>
              </a:rPr>
              <a:t>Adj</a:t>
            </a:r>
            <a:r>
              <a:rPr lang="en-US" sz="1200" kern="1200" dirty="0" smtClean="0">
                <a:solidFill>
                  <a:schemeClr val="tx1"/>
                </a:solidFill>
                <a:effectLst/>
                <a:latin typeface="+mn-lt"/>
                <a:ea typeface="+mn-ea"/>
                <a:cs typeface="+mn-cs"/>
              </a:rPr>
              <a:t> Close: The closing price adjusted to include dividends and stock splits</a:t>
            </a:r>
          </a:p>
          <a:p>
            <a:r>
              <a:rPr lang="en-US" sz="1200" kern="1200" dirty="0" smtClean="0">
                <a:solidFill>
                  <a:schemeClr val="tx1"/>
                </a:solidFill>
                <a:effectLst/>
                <a:latin typeface="+mn-lt"/>
                <a:ea typeface="+mn-ea"/>
                <a:cs typeface="+mn-cs"/>
              </a:rPr>
              <a:t>Volume: The quantity of trading between buyers and sellers that occurred on a given day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5</a:t>
            </a:fld>
            <a:endParaRPr lang="en-US"/>
          </a:p>
        </p:txBody>
      </p:sp>
    </p:spTree>
    <p:extLst>
      <p:ext uri="{BB962C8B-B14F-4D97-AF65-F5344CB8AC3E}">
        <p14:creationId xmlns:p14="http://schemas.microsoft.com/office/powerpoint/2010/main" val="149431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Why is it an important problem? [Motivation]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Being a part of the Computational Science Laboratory with Dr. Adrian </a:t>
            </a:r>
            <a:r>
              <a:rPr lang="en-US" sz="1200" kern="1200" dirty="0" err="1" smtClean="0">
                <a:solidFill>
                  <a:schemeClr val="tx1"/>
                </a:solidFill>
                <a:effectLst/>
                <a:latin typeface="+mn-lt"/>
                <a:ea typeface="+mn-ea"/>
                <a:cs typeface="+mn-cs"/>
              </a:rPr>
              <a:t>Sandu</a:t>
            </a:r>
            <a:r>
              <a:rPr lang="en-US" sz="1200" kern="1200" dirty="0" smtClean="0">
                <a:solidFill>
                  <a:schemeClr val="tx1"/>
                </a:solidFill>
                <a:effectLst/>
                <a:latin typeface="+mn-lt"/>
                <a:ea typeface="+mn-ea"/>
                <a:cs typeface="+mn-cs"/>
              </a:rPr>
              <a:t>, I am expected to help with applying machine learning algorithms towards problems involving time series analysis. While not directly related there</a:t>
            </a:r>
            <a:r>
              <a:rPr lang="en-US" sz="1200" kern="1200" baseline="0" dirty="0" smtClean="0">
                <a:solidFill>
                  <a:schemeClr val="tx1"/>
                </a:solidFill>
                <a:effectLst/>
                <a:latin typeface="+mn-lt"/>
                <a:ea typeface="+mn-ea"/>
                <a:cs typeface="+mn-cs"/>
              </a:rPr>
              <a:t> is still some overlap that I can use as transfer learning.</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Part of my long-term career goals involves working as a financial quantitative analyst. Working directly with financial data would go a long way towards having a project portfolio that aligns with what firms are looking for.</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Personally, I also just have an interest in investing. However, portfolios less than $20,000 – 25,000 are often restricted to a given amount of “day trades.” Violating this limit can invoke temporary pauses on trading with said account. To get around this, I am targeting strategies that involve at least a 24-hour holding period.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Many of the top investment firms like to hire graduate students involved with computational modeling in rules-based constrained environments (e.g. physics based modeling of air quality). This is because it translates well to financial modeling.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 performance computing, and parallel optimization. Unfortunately, the current project is outside the scope of this class and I feel it would not be a good fit with regards to timely deliverables. With that in mind, I think starting with a </a:t>
            </a:r>
            <a:r>
              <a:rPr lang="en-US" sz="1200" kern="1200" dirty="0" err="1" smtClean="0">
                <a:solidFill>
                  <a:schemeClr val="tx1"/>
                </a:solidFill>
                <a:effectLst/>
                <a:latin typeface="+mn-lt"/>
                <a:ea typeface="+mn-ea"/>
                <a:cs typeface="+mn-cs"/>
              </a:rPr>
              <a:t>Kaggle</a:t>
            </a:r>
            <a:r>
              <a:rPr lang="en-US" sz="1200" kern="1200" dirty="0" smtClean="0">
                <a:solidFill>
                  <a:schemeClr val="tx1"/>
                </a:solidFill>
                <a:effectLst/>
                <a:latin typeface="+mn-lt"/>
                <a:ea typeface="+mn-ea"/>
                <a:cs typeface="+mn-cs"/>
              </a:rPr>
              <a:t> dataset is a good way to “shake off the cobwebs” and establish a good foundation such that I can ramp up to speed in assisting with research more swiftly.</a:t>
            </a:r>
          </a:p>
          <a:p>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7</a:t>
            </a:fld>
            <a:endParaRPr lang="en-US"/>
          </a:p>
        </p:txBody>
      </p:sp>
    </p:spTree>
    <p:extLst>
      <p:ext uri="{BB962C8B-B14F-4D97-AF65-F5344CB8AC3E}">
        <p14:creationId xmlns:p14="http://schemas.microsoft.com/office/powerpoint/2010/main" val="164854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9</a:t>
            </a:fld>
            <a:endParaRPr lang="en-US"/>
          </a:p>
        </p:txBody>
      </p:sp>
    </p:spTree>
    <p:extLst>
      <p:ext uri="{BB962C8B-B14F-4D97-AF65-F5344CB8AC3E}">
        <p14:creationId xmlns:p14="http://schemas.microsoft.com/office/powerpoint/2010/main" val="105976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calculated various technical indicators to better inform the LSTM model of the stock’s “momentum.” 7 and 21 day moving average. Moving average convergence divergence. Bollinger bands. Exponential moving average. Momentum. And 14 day Relative Strength Index (RSI).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chose LSTM because it works well with time series data, both conceptually and in actuality. Moreover, there is an abundance of resources available online for LSTM models versus say trying to implement a genetic algorithm. With the limited time frame I have had to work on this project this semester, it seemed to be the wiser choice to go with a tried and true technical strategy for deliverable sake.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11</a:t>
            </a:fld>
            <a:endParaRPr lang="en-US"/>
          </a:p>
        </p:txBody>
      </p:sp>
    </p:spTree>
    <p:extLst>
      <p:ext uri="{BB962C8B-B14F-4D97-AF65-F5344CB8AC3E}">
        <p14:creationId xmlns:p14="http://schemas.microsoft.com/office/powerpoint/2010/main" val="196026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calculated various technical indicators to better inform the LSTM model of the stock’s “momentum.” 7 and 21 day moving average. Moving average convergence divergence. Bollinger bands. Exponential moving average. Momentum. And 14 day Relative Strength Index (RSI).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chose LSTM because it works well with time series data, both conceptually and in actuality. Moreover, there is an abundance of resources available online for LSTM models versus say trying to implement a genetic algorithm. With the limited time frame I have had to work on this project this semester, it seemed to be the wiser choice to go with a tried and true technical strategy for deliverable sake.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12</a:t>
            </a:fld>
            <a:endParaRPr lang="en-US"/>
          </a:p>
        </p:txBody>
      </p:sp>
    </p:spTree>
    <p:extLst>
      <p:ext uri="{BB962C8B-B14F-4D97-AF65-F5344CB8AC3E}">
        <p14:creationId xmlns:p14="http://schemas.microsoft.com/office/powerpoint/2010/main" val="1439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14</a:t>
            </a:fld>
            <a:endParaRPr lang="en-US"/>
          </a:p>
        </p:txBody>
      </p:sp>
    </p:spTree>
    <p:extLst>
      <p:ext uri="{BB962C8B-B14F-4D97-AF65-F5344CB8AC3E}">
        <p14:creationId xmlns:p14="http://schemas.microsoft.com/office/powerpoint/2010/main" val="194543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9E0CA6-F93C-AC43-9AE8-FA0A1CF8205E}" type="slidenum">
              <a:rPr lang="en-US" smtClean="0"/>
              <a:t>15</a:t>
            </a:fld>
            <a:endParaRPr lang="en-US"/>
          </a:p>
        </p:txBody>
      </p:sp>
    </p:spTree>
    <p:extLst>
      <p:ext uri="{BB962C8B-B14F-4D97-AF65-F5344CB8AC3E}">
        <p14:creationId xmlns:p14="http://schemas.microsoft.com/office/powerpoint/2010/main" val="114945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A4555D-4EAD-2440-8618-1E889A0E1396}" type="datetimeFigureOut">
              <a:rPr lang="en-US" smtClean="0"/>
              <a:t>11/27/20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14026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A4555D-4EAD-2440-8618-1E889A0E1396}" type="datetimeFigureOut">
              <a:rPr lang="en-US" smtClean="0"/>
              <a:t>11/27/20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50946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A4555D-4EAD-2440-8618-1E889A0E1396}" type="datetimeFigureOut">
              <a:rPr lang="en-US" smtClean="0"/>
              <a:t>11/27/20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543391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Tree>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12" name="VT-grid-02.png" descr="VT-grid-02.png">
            <a:extLst>
              <a:ext uri="{FF2B5EF4-FFF2-40B4-BE49-F238E27FC236}">
                <a16:creationId xmlns="" xmlns:a16="http://schemas.microsoft.com/office/drawing/2014/main" id="{539626D6-3F56-624E-B274-EBF8332372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spTree>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 xmlns:a16="http://schemas.microsoft.com/office/drawing/2014/main" id="{71263E00-C9C0-0F41-937F-9C61A992323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9" name="Picture Placeholder 2">
            <a:extLst>
              <a:ext uri="{FF2B5EF4-FFF2-40B4-BE49-F238E27FC236}">
                <a16:creationId xmlns=""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A4555D-4EAD-2440-8618-1E889A0E1396}" type="datetimeFigureOut">
              <a:rPr lang="en-US" smtClean="0"/>
              <a:t>11/27/20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1577587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pPr algn="r" hangingPunct="0">
              <a:lnSpc>
                <a:spcPct val="90000"/>
              </a:lnSpc>
              <a:defRPr sz="1400" spc="200">
                <a:solidFill>
                  <a:srgbClr val="A5A5A5"/>
                </a:solidFill>
                <a:latin typeface="Acherus Grotesque"/>
                <a:ea typeface="Acherus Grotesque"/>
                <a:cs typeface="Acherus Grotesque"/>
                <a:sym typeface="Acherus Grotesque"/>
              </a:defRPr>
            </a:pPr>
            <a:endParaRPr sz="1200" kern="0" spc="200" dirty="0">
              <a:solidFill>
                <a:srgbClr val="861F41"/>
              </a:solidFill>
              <a:latin typeface="Acherus Grotesque"/>
              <a:ea typeface="Acherus Grotesque"/>
              <a:cs typeface="Acherus Grotesque"/>
              <a:sym typeface="Acherus Grotesque"/>
            </a:endParaRPr>
          </a:p>
        </p:txBody>
      </p:sp>
      <p:sp>
        <p:nvSpPr>
          <p:cNvPr id="10" name="Oval 26">
            <a:extLst>
              <a:ext uri="{FF2B5EF4-FFF2-40B4-BE49-F238E27FC236}">
                <a16:creationId xmlns=""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1" name="Oval 26">
            <a:extLst>
              <a:ext uri="{FF2B5EF4-FFF2-40B4-BE49-F238E27FC236}">
                <a16:creationId xmlns=""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5" name="Picture Placeholder 35">
            <a:extLst>
              <a:ext uri="{FF2B5EF4-FFF2-40B4-BE49-F238E27FC236}">
                <a16:creationId xmlns=""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pic>
        <p:nvPicPr>
          <p:cNvPr id="3" name="VT-grid-02.png" descr="VT-grid-02.png">
            <a:extLst>
              <a:ext uri="{FF2B5EF4-FFF2-40B4-BE49-F238E27FC236}">
                <a16:creationId xmlns="" xmlns:a16="http://schemas.microsoft.com/office/drawing/2014/main" id="{04173169-BE36-994B-9AE2-DFE098B8A3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hangingPunct="0">
              <a:defRPr>
                <a:solidFill>
                  <a:srgbClr val="E87731"/>
                </a:solidFill>
              </a:defRPr>
            </a:pPr>
            <a:endParaRPr kern="0" dirty="0">
              <a:solidFill>
                <a:srgbClr val="A5A5A5">
                  <a:lumMod val="20000"/>
                  <a:lumOff val="80000"/>
                </a:srgbClr>
              </a:solidFill>
              <a:latin typeface="Calibri"/>
              <a:ea typeface="Calibri"/>
              <a:cs typeface="Calibri"/>
              <a:sym typeface="Calibri"/>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Tree>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12" name="VT-grid-02.png" descr="VT-grid-02.png">
            <a:extLst>
              <a:ext uri="{FF2B5EF4-FFF2-40B4-BE49-F238E27FC236}">
                <a16:creationId xmlns="" xmlns:a16="http://schemas.microsoft.com/office/drawing/2014/main" id="{539626D6-3F56-624E-B274-EBF8332372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spTree>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 xmlns:a16="http://schemas.microsoft.com/office/drawing/2014/main" id="{71263E00-C9C0-0F41-937F-9C61A992323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A4555D-4EAD-2440-8618-1E889A0E1396}" type="datetimeFigureOut">
              <a:rPr lang="en-US" smtClean="0"/>
              <a:t>11/27/20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1675939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9" name="Picture Placeholder 2">
            <a:extLst>
              <a:ext uri="{FF2B5EF4-FFF2-40B4-BE49-F238E27FC236}">
                <a16:creationId xmlns=""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pPr algn="r" hangingPunct="0">
              <a:lnSpc>
                <a:spcPct val="90000"/>
              </a:lnSpc>
              <a:defRPr sz="1400" spc="200">
                <a:solidFill>
                  <a:srgbClr val="A5A5A5"/>
                </a:solidFill>
                <a:latin typeface="Acherus Grotesque"/>
                <a:ea typeface="Acherus Grotesque"/>
                <a:cs typeface="Acherus Grotesque"/>
                <a:sym typeface="Acherus Grotesque"/>
              </a:defRPr>
            </a:pPr>
            <a:endParaRPr sz="1200" kern="0" spc="200" dirty="0">
              <a:solidFill>
                <a:srgbClr val="861F41"/>
              </a:solidFill>
              <a:latin typeface="Acherus Grotesque"/>
              <a:ea typeface="Acherus Grotesque"/>
              <a:cs typeface="Acherus Grotesque"/>
              <a:sym typeface="Acherus Grotesque"/>
            </a:endParaRPr>
          </a:p>
        </p:txBody>
      </p:sp>
      <p:sp>
        <p:nvSpPr>
          <p:cNvPr id="10" name="Oval 26">
            <a:extLst>
              <a:ext uri="{FF2B5EF4-FFF2-40B4-BE49-F238E27FC236}">
                <a16:creationId xmlns=""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1" name="Oval 26">
            <a:extLst>
              <a:ext uri="{FF2B5EF4-FFF2-40B4-BE49-F238E27FC236}">
                <a16:creationId xmlns=""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5" name="Picture Placeholder 35">
            <a:extLst>
              <a:ext uri="{FF2B5EF4-FFF2-40B4-BE49-F238E27FC236}">
                <a16:creationId xmlns=""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pic>
        <p:nvPicPr>
          <p:cNvPr id="3" name="VT-grid-02.png" descr="VT-grid-02.png">
            <a:extLst>
              <a:ext uri="{FF2B5EF4-FFF2-40B4-BE49-F238E27FC236}">
                <a16:creationId xmlns="" xmlns:a16="http://schemas.microsoft.com/office/drawing/2014/main" id="{04173169-BE36-994B-9AE2-DFE098B8A3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hangingPunct="0">
              <a:defRPr>
                <a:solidFill>
                  <a:srgbClr val="E87731"/>
                </a:solidFill>
              </a:defRPr>
            </a:pPr>
            <a:endParaRPr kern="0" dirty="0">
              <a:solidFill>
                <a:srgbClr val="A5A5A5">
                  <a:lumMod val="20000"/>
                  <a:lumOff val="80000"/>
                </a:srgbClr>
              </a:solidFill>
              <a:latin typeface="Calibri"/>
              <a:ea typeface="Calibri"/>
              <a:cs typeface="Calibri"/>
              <a:sym typeface="Calibri"/>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full photo background">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p>
            <a:r>
              <a:rPr lang="en-US" dirty="0"/>
              <a:t>Drag photo or click icon to add picture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A4555D-4EAD-2440-8618-1E889A0E1396}" type="datetimeFigureOut">
              <a:rPr lang="en-US" smtClean="0"/>
              <a:t>11/27/20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1117040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Tree>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12" name="VT-grid-02.png" descr="VT-grid-02.png">
            <a:extLst>
              <a:ext uri="{FF2B5EF4-FFF2-40B4-BE49-F238E27FC236}">
                <a16:creationId xmlns="" xmlns:a16="http://schemas.microsoft.com/office/drawing/2014/main" id="{539626D6-3F56-624E-B274-EBF8332372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spTree>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 xmlns:a16="http://schemas.microsoft.com/office/drawing/2014/main" id="{71263E00-C9C0-0F41-937F-9C61A992323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9" name="Picture Placeholder 2">
            <a:extLst>
              <a:ext uri="{FF2B5EF4-FFF2-40B4-BE49-F238E27FC236}">
                <a16:creationId xmlns=""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pPr algn="r" hangingPunct="0">
              <a:lnSpc>
                <a:spcPct val="90000"/>
              </a:lnSpc>
              <a:defRPr sz="1400" spc="200">
                <a:solidFill>
                  <a:srgbClr val="A5A5A5"/>
                </a:solidFill>
                <a:latin typeface="Acherus Grotesque"/>
                <a:ea typeface="Acherus Grotesque"/>
                <a:cs typeface="Acherus Grotesque"/>
                <a:sym typeface="Acherus Grotesque"/>
              </a:defRPr>
            </a:pPr>
            <a:endParaRPr sz="1200" kern="0" spc="200" dirty="0">
              <a:solidFill>
                <a:srgbClr val="861F41"/>
              </a:solidFill>
              <a:latin typeface="Acherus Grotesque"/>
              <a:ea typeface="Acherus Grotesque"/>
              <a:cs typeface="Acherus Grotesque"/>
              <a:sym typeface="Acherus Grotesque"/>
            </a:endParaRPr>
          </a:p>
        </p:txBody>
      </p:sp>
      <p:sp>
        <p:nvSpPr>
          <p:cNvPr id="10" name="Oval 26">
            <a:extLst>
              <a:ext uri="{FF2B5EF4-FFF2-40B4-BE49-F238E27FC236}">
                <a16:creationId xmlns=""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1" name="Oval 26">
            <a:extLst>
              <a:ext uri="{FF2B5EF4-FFF2-40B4-BE49-F238E27FC236}">
                <a16:creationId xmlns=""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5" name="Picture Placeholder 35">
            <a:extLst>
              <a:ext uri="{FF2B5EF4-FFF2-40B4-BE49-F238E27FC236}">
                <a16:creationId xmlns=""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pic>
        <p:nvPicPr>
          <p:cNvPr id="3" name="VT-grid-02.png" descr="VT-grid-02.png">
            <a:extLst>
              <a:ext uri="{FF2B5EF4-FFF2-40B4-BE49-F238E27FC236}">
                <a16:creationId xmlns="" xmlns:a16="http://schemas.microsoft.com/office/drawing/2014/main" id="{04173169-BE36-994B-9AE2-DFE098B8A3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A4555D-4EAD-2440-8618-1E889A0E1396}" type="datetimeFigureOut">
              <a:rPr lang="en-US" smtClean="0"/>
              <a:t>11/27/20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798582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hangingPunct="0">
              <a:defRPr>
                <a:solidFill>
                  <a:srgbClr val="E87731"/>
                </a:solidFill>
              </a:defRPr>
            </a:pPr>
            <a:endParaRPr kern="0" dirty="0">
              <a:solidFill>
                <a:srgbClr val="A5A5A5">
                  <a:lumMod val="20000"/>
                  <a:lumOff val="80000"/>
                </a:srgbClr>
              </a:solidFill>
              <a:latin typeface="Calibri"/>
              <a:ea typeface="Calibri"/>
              <a:cs typeface="Calibri"/>
              <a:sym typeface="Calibri"/>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full photo background">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p>
            <a:r>
              <a:rPr lang="en-US" dirty="0"/>
              <a:t>Drag photo or click icon to add picture</a:t>
            </a: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Tree>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12" name="VT-grid-02.png" descr="VT-grid-02.png">
            <a:extLst>
              <a:ext uri="{FF2B5EF4-FFF2-40B4-BE49-F238E27FC236}">
                <a16:creationId xmlns="" xmlns:a16="http://schemas.microsoft.com/office/drawing/2014/main" id="{539626D6-3F56-624E-B274-EBF8332372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spTree>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 xmlns:a16="http://schemas.microsoft.com/office/drawing/2014/main" id="{71263E00-C9C0-0F41-937F-9C61A992323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9" name="Picture Placeholder 2">
            <a:extLst>
              <a:ext uri="{FF2B5EF4-FFF2-40B4-BE49-F238E27FC236}">
                <a16:creationId xmlns=""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A4555D-4EAD-2440-8618-1E889A0E1396}" type="datetimeFigureOut">
              <a:rPr lang="en-US" smtClean="0"/>
              <a:t>11/27/20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52669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pPr algn="r" hangingPunct="0">
              <a:lnSpc>
                <a:spcPct val="90000"/>
              </a:lnSpc>
              <a:defRPr sz="1400" spc="200">
                <a:solidFill>
                  <a:srgbClr val="A5A5A5"/>
                </a:solidFill>
                <a:latin typeface="Acherus Grotesque"/>
                <a:ea typeface="Acherus Grotesque"/>
                <a:cs typeface="Acherus Grotesque"/>
                <a:sym typeface="Acherus Grotesque"/>
              </a:defRPr>
            </a:pPr>
            <a:endParaRPr sz="1200" kern="0" spc="200" dirty="0">
              <a:solidFill>
                <a:srgbClr val="861F41"/>
              </a:solidFill>
              <a:latin typeface="Acherus Grotesque"/>
              <a:ea typeface="Acherus Grotesque"/>
              <a:cs typeface="Acherus Grotesque"/>
              <a:sym typeface="Acherus Grotesque"/>
            </a:endParaRPr>
          </a:p>
        </p:txBody>
      </p:sp>
      <p:sp>
        <p:nvSpPr>
          <p:cNvPr id="10" name="Oval 26">
            <a:extLst>
              <a:ext uri="{FF2B5EF4-FFF2-40B4-BE49-F238E27FC236}">
                <a16:creationId xmlns=""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1" name="Oval 26">
            <a:extLst>
              <a:ext uri="{FF2B5EF4-FFF2-40B4-BE49-F238E27FC236}">
                <a16:creationId xmlns=""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5" name="Picture Placeholder 35">
            <a:extLst>
              <a:ext uri="{FF2B5EF4-FFF2-40B4-BE49-F238E27FC236}">
                <a16:creationId xmlns=""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pic>
        <p:nvPicPr>
          <p:cNvPr id="3" name="VT-grid-02.png" descr="VT-grid-02.png">
            <a:extLst>
              <a:ext uri="{FF2B5EF4-FFF2-40B4-BE49-F238E27FC236}">
                <a16:creationId xmlns="" xmlns:a16="http://schemas.microsoft.com/office/drawing/2014/main" id="{04173169-BE36-994B-9AE2-DFE098B8A3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hangingPunct="0">
              <a:defRPr>
                <a:solidFill>
                  <a:srgbClr val="E87731"/>
                </a:solidFill>
              </a:defRPr>
            </a:pPr>
            <a:endParaRPr kern="0" dirty="0">
              <a:solidFill>
                <a:srgbClr val="A5A5A5">
                  <a:lumMod val="20000"/>
                  <a:lumOff val="80000"/>
                </a:srgbClr>
              </a:solidFill>
              <a:latin typeface="Calibri"/>
              <a:ea typeface="Calibri"/>
              <a:cs typeface="Calibri"/>
              <a:sym typeface="Calibri"/>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full photo background">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p>
            <a:r>
              <a:rPr lang="en-US" dirty="0"/>
              <a:t>Drag photo or click icon to add picture</a:t>
            </a:r>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Tree>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12" name="VT-grid-02.png" descr="VT-grid-02.png">
            <a:extLst>
              <a:ext uri="{FF2B5EF4-FFF2-40B4-BE49-F238E27FC236}">
                <a16:creationId xmlns="" xmlns:a16="http://schemas.microsoft.com/office/drawing/2014/main" id="{539626D6-3F56-624E-B274-EBF83323729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4555D-4EAD-2440-8618-1E889A0E1396}" type="datetimeFigureOut">
              <a:rPr lang="en-US" smtClean="0"/>
              <a:t>11/27/20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4752361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spTree>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 xmlns:a16="http://schemas.microsoft.com/office/drawing/2014/main" id="{88D62473-E314-3D4A-AAC3-507E8C13C1C5}"/>
              </a:ext>
            </a:extLst>
          </p:cNvPr>
          <p:cNvPicPr>
            <a:picLocks noChangeAspect="1"/>
          </p:cNvPicPr>
          <p:nvPr userDrawn="1"/>
        </p:nvPicPr>
        <p:blipFill>
          <a:blip r:embed="rId2">
            <a:extLst/>
          </a:blip>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 xmlns:a16="http://schemas.microsoft.com/office/drawing/2014/main" id="{8F884F0C-6201-D041-8C2F-7BB818A90246}"/>
              </a:ext>
            </a:extLst>
          </p:cNvPr>
          <p:cNvPicPr>
            <a:picLocks noChangeAspect="1"/>
          </p:cNvPicPr>
          <p:nvPr userDrawn="1"/>
        </p:nvPicPr>
        <p:blipFill>
          <a:blip r:embed="rId2">
            <a:extLst/>
          </a:blip>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 xmlns:a16="http://schemas.microsoft.com/office/drawing/2014/main" id="{71263E00-C9C0-0F41-937F-9C61A992323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endParaRPr lang="en-US" kern="0">
              <a:solidFill>
                <a:srgbClr val="861F41"/>
              </a:solidFill>
              <a:latin typeface="Calibri"/>
              <a:ea typeface="Calibri"/>
              <a:cs typeface="Calibri"/>
              <a:sym typeface="Calibri"/>
            </a:endParaRPr>
          </a:p>
        </p:txBody>
      </p:sp>
      <p:pic>
        <p:nvPicPr>
          <p:cNvPr id="36" name="pasted-image.pdf" descr="pasted-image.pdf">
            <a:extLst>
              <a:ext uri="{FF2B5EF4-FFF2-40B4-BE49-F238E27FC236}">
                <a16:creationId xmlns="" xmlns:a16="http://schemas.microsoft.com/office/drawing/2014/main" id="{6198B53F-E39C-7D4A-9D58-2B94114E35F2}"/>
              </a:ext>
            </a:extLst>
          </p:cNvPr>
          <p:cNvPicPr>
            <a:picLocks noChangeAspect="1"/>
          </p:cNvPicPr>
          <p:nvPr userDrawn="1"/>
        </p:nvPicPr>
        <p:blipFill>
          <a:blip r:embed="rId2">
            <a:extLst/>
          </a:blip>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 xmlns:a16="http://schemas.microsoft.com/office/drawing/2014/main" id="{EB0185E2-FC26-4B48-A5B3-06DC6120615A}"/>
              </a:ext>
            </a:extLst>
          </p:cNvPr>
          <p:cNvPicPr>
            <a:picLocks noChangeAspect="1"/>
          </p:cNvPicPr>
          <p:nvPr userDrawn="1"/>
        </p:nvPicPr>
        <p:blipFill>
          <a:blip r:embed="rId2">
            <a:extLst/>
          </a:blip>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9" name="Picture Placeholder 2">
            <a:extLst>
              <a:ext uri="{FF2B5EF4-FFF2-40B4-BE49-F238E27FC236}">
                <a16:creationId xmlns=""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pPr hangingPunct="0"/>
            <a:endParaRPr kern="0" dirty="0">
              <a:solidFill>
                <a:srgbClr val="861F41"/>
              </a:solidFill>
              <a:latin typeface="Acherus Grotesque Light" panose="02000505000000020004" pitchFamily="2" charset="77"/>
              <a:sym typeface="Calibri"/>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Tree>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pPr algn="r" hangingPunct="0">
              <a:lnSpc>
                <a:spcPct val="90000"/>
              </a:lnSpc>
              <a:defRPr sz="1400" spc="200">
                <a:solidFill>
                  <a:srgbClr val="A5A5A5"/>
                </a:solidFill>
                <a:latin typeface="Acherus Grotesque"/>
                <a:ea typeface="Acherus Grotesque"/>
                <a:cs typeface="Acherus Grotesque"/>
                <a:sym typeface="Acherus Grotesque"/>
              </a:defRPr>
            </a:pPr>
            <a:endParaRPr sz="1200" kern="0" spc="200" dirty="0">
              <a:solidFill>
                <a:srgbClr val="861F41"/>
              </a:solidFill>
              <a:latin typeface="Acherus Grotesque"/>
              <a:ea typeface="Acherus Grotesque"/>
              <a:cs typeface="Acherus Grotesque"/>
              <a:sym typeface="Acherus Grotesque"/>
            </a:endParaRPr>
          </a:p>
        </p:txBody>
      </p:sp>
      <p:sp>
        <p:nvSpPr>
          <p:cNvPr id="10" name="Oval 26">
            <a:extLst>
              <a:ext uri="{FF2B5EF4-FFF2-40B4-BE49-F238E27FC236}">
                <a16:creationId xmlns=""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1" name="Oval 26">
            <a:extLst>
              <a:ext uri="{FF2B5EF4-FFF2-40B4-BE49-F238E27FC236}">
                <a16:creationId xmlns=""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hangingPunct="0">
              <a:defRPr>
                <a:solidFill>
                  <a:srgbClr val="A7A7A7"/>
                </a:solidFill>
              </a:defRPr>
            </a:pPr>
            <a:endParaRPr kern="0">
              <a:solidFill>
                <a:srgbClr val="A7A7A7"/>
              </a:solidFill>
              <a:latin typeface="Calibri"/>
              <a:ea typeface="Calibri"/>
              <a:cs typeface="Calibri"/>
              <a:sym typeface="Calibri"/>
            </a:endParaRPr>
          </a:p>
        </p:txBody>
      </p:sp>
      <p:sp>
        <p:nvSpPr>
          <p:cNvPr id="15" name="Picture Placeholder 35">
            <a:extLst>
              <a:ext uri="{FF2B5EF4-FFF2-40B4-BE49-F238E27FC236}">
                <a16:creationId xmlns=""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hangingPunct="0"/>
            <a:endParaRPr lang="en-US" kern="0">
              <a:solidFill>
                <a:srgbClr val="861F41"/>
              </a:solidFill>
              <a:latin typeface="Calibri"/>
              <a:ea typeface="Calibri"/>
              <a:cs typeface="Calibri"/>
              <a:sym typeface="Calibri"/>
            </a:endParaRPr>
          </a:p>
        </p:txBody>
      </p:sp>
      <p:pic>
        <p:nvPicPr>
          <p:cNvPr id="3" name="VT-grid-02.png" descr="VT-grid-02.png">
            <a:extLst>
              <a:ext uri="{FF2B5EF4-FFF2-40B4-BE49-F238E27FC236}">
                <a16:creationId xmlns="" xmlns:a16="http://schemas.microsoft.com/office/drawing/2014/main" id="{04173169-BE36-994B-9AE2-DFE098B8A3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78273" y="6174021"/>
            <a:ext cx="10600807" cy="6858001"/>
          </a:xfrm>
          <a:prstGeom prst="rect">
            <a:avLst/>
          </a:prstGeom>
          <a:ln w="12700">
            <a:miter lim="400000"/>
          </a:ln>
        </p:spPr>
      </p:pic>
    </p:spTree>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hangingPunct="0">
              <a:defRPr>
                <a:solidFill>
                  <a:srgbClr val="E87731"/>
                </a:solidFill>
              </a:defRPr>
            </a:pPr>
            <a:endParaRPr kern="0" dirty="0">
              <a:solidFill>
                <a:srgbClr val="A5A5A5">
                  <a:lumMod val="20000"/>
                  <a:lumOff val="80000"/>
                </a:srgbClr>
              </a:solidFill>
              <a:latin typeface="Calibri"/>
              <a:ea typeface="Calibri"/>
              <a:cs typeface="Calibri"/>
              <a:sym typeface="Calibri"/>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A4555D-4EAD-2440-8618-1E889A0E1396}" type="datetimeFigureOut">
              <a:rPr lang="en-US" smtClean="0"/>
              <a:t>11/27/20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80153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A4555D-4EAD-2440-8618-1E889A0E1396}" type="datetimeFigureOut">
              <a:rPr lang="en-US" smtClean="0"/>
              <a:t>11/27/20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3F8DF9-5808-1345-B5FC-E362022C52A1}" type="slidenum">
              <a:rPr lang="en-US" smtClean="0"/>
              <a:t>‹#›</a:t>
            </a:fld>
            <a:endParaRPr lang="en-US"/>
          </a:p>
        </p:txBody>
      </p:sp>
    </p:spTree>
    <p:extLst>
      <p:ext uri="{BB962C8B-B14F-4D97-AF65-F5344CB8AC3E}">
        <p14:creationId xmlns:p14="http://schemas.microsoft.com/office/powerpoint/2010/main" val="2093227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theme" Target="../theme/theme5.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9" Type="http://schemas.openxmlformats.org/officeDocument/2006/relationships/slideLayout" Target="../slideLayouts/slideLayout60.xml"/><Relationship Id="rId10"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theme" Target="../theme/theme6.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4555D-4EAD-2440-8618-1E889A0E1396}" type="datetimeFigureOut">
              <a:rPr lang="en-US" smtClean="0"/>
              <a:t>11/27/20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8DF9-5808-1345-B5FC-E362022C52A1}" type="slidenum">
              <a:rPr lang="en-US" smtClean="0"/>
              <a:t>‹#›</a:t>
            </a:fld>
            <a:endParaRPr lang="en-US"/>
          </a:p>
        </p:txBody>
      </p:sp>
    </p:spTree>
    <p:extLst>
      <p:ext uri="{BB962C8B-B14F-4D97-AF65-F5344CB8AC3E}">
        <p14:creationId xmlns:p14="http://schemas.microsoft.com/office/powerpoint/2010/main" val="1701946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2221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49976"/>
      </p:ext>
    </p:extLst>
  </p:cSld>
  <p:clrMap bg1="lt1" tx1="dk1" bg2="lt2" tx2="dk2" accent1="accent1" accent2="accent2" accent3="accent3" accent4="accent4" accent5="accent5" accent6="accent6" hlink="hlink" folHlink="folHlink"/>
  <p:sldLayoutIdLst>
    <p:sldLayoutId id="2147483706"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768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25139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11919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3.jpe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6.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5.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7.xml"/><Relationship Id="rId5" Type="http://schemas.openxmlformats.org/officeDocument/2006/relationships/image" Target="../media/image21.png"/><Relationship Id="rId6" Type="http://schemas.openxmlformats.org/officeDocument/2006/relationships/image" Target="../media/image5.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8.xml"/><Relationship Id="rId5" Type="http://schemas.openxmlformats.org/officeDocument/2006/relationships/image" Target="../media/image22.png"/><Relationship Id="rId6" Type="http://schemas.openxmlformats.org/officeDocument/2006/relationships/image" Target="../media/image5.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9.xml"/><Relationship Id="rId5" Type="http://schemas.openxmlformats.org/officeDocument/2006/relationships/image" Target="../media/image23.png"/><Relationship Id="rId6" Type="http://schemas.openxmlformats.org/officeDocument/2006/relationships/image" Target="../media/image5.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10.xml"/><Relationship Id="rId5" Type="http://schemas.openxmlformats.org/officeDocument/2006/relationships/image" Target="../media/image24.png"/><Relationship Id="rId6"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11.xml"/><Relationship Id="rId5" Type="http://schemas.openxmlformats.org/officeDocument/2006/relationships/image" Target="../media/image25.png"/><Relationship Id="rId6" Type="http://schemas.openxmlformats.org/officeDocument/2006/relationships/image" Target="../media/image5.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6.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image" Target="../media/image26.png"/><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5.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3.xml"/><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notesSlide" Target="../notesSlides/notesSlide4.xml"/><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6.png"/><Relationship Id="rId5" Type="http://schemas.openxmlformats.org/officeDocument/2006/relationships/image" Target="../media/image5.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5.xml"/><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5.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9016376" cy="6858000"/>
          </a:xfrm>
          <a:prstGeom prst="rect">
            <a:avLst/>
          </a:prstGeom>
        </p:spPr>
      </p:pic>
      <p:sp>
        <p:nvSpPr>
          <p:cNvPr id="335" name="Rectangle"/>
          <p:cNvSpPr/>
          <p:nvPr/>
        </p:nvSpPr>
        <p:spPr>
          <a:xfrm>
            <a:off x="0" y="16041"/>
            <a:ext cx="9016375" cy="6858001"/>
          </a:xfrm>
          <a:prstGeom prst="rect">
            <a:avLst/>
          </a:prstGeom>
          <a:solidFill>
            <a:schemeClr val="tx1">
              <a:alpha val="89814"/>
            </a:schemeClr>
          </a:solidFill>
          <a:ln w="12700">
            <a:miter lim="400000"/>
          </a:ln>
        </p:spPr>
        <p:txBody>
          <a:bodyPr lIns="45719" rIns="45719" anchor="ctr"/>
          <a:lstStyle/>
          <a:p>
            <a:pPr hangingPunct="0"/>
            <a:endParaRPr kern="0">
              <a:solidFill>
                <a:srgbClr val="861F41"/>
              </a:solidFill>
              <a:latin typeface="Calibri"/>
              <a:ea typeface="Calibri"/>
              <a:cs typeface="Calibri"/>
              <a:sym typeface="Calibri"/>
            </a:endParaRPr>
          </a:p>
        </p:txBody>
      </p:sp>
      <p:pic>
        <p:nvPicPr>
          <p:cNvPr id="13" name="pasted-image.pdf" descr="pasted-image.pdf">
            <a:extLst>
              <a:ext uri="{FF2B5EF4-FFF2-40B4-BE49-F238E27FC236}">
                <a16:creationId xmlns="" xmlns:a16="http://schemas.microsoft.com/office/drawing/2014/main" id="{E45E7BD3-66B1-FB4B-B16D-4EC739BB5B45}"/>
              </a:ext>
            </a:extLst>
          </p:cNvPr>
          <p:cNvPicPr>
            <a:picLocks noChangeAspect="1"/>
          </p:cNvPicPr>
          <p:nvPr/>
        </p:nvPicPr>
        <p:blipFill>
          <a:blip r:embed="rId5">
            <a:extLst/>
          </a:blip>
          <a:stretch>
            <a:fillRect/>
          </a:stretch>
        </p:blipFill>
        <p:spPr>
          <a:xfrm>
            <a:off x="1128215" y="1478100"/>
            <a:ext cx="229812" cy="229813"/>
          </a:xfrm>
          <a:prstGeom prst="rect">
            <a:avLst/>
          </a:prstGeom>
          <a:ln w="12700">
            <a:miter lim="400000"/>
          </a:ln>
        </p:spPr>
      </p:pic>
      <p:sp>
        <p:nvSpPr>
          <p:cNvPr id="14" name="PRESENTATION TITLE GOES HERE">
            <a:extLst>
              <a:ext uri="{FF2B5EF4-FFF2-40B4-BE49-F238E27FC236}">
                <a16:creationId xmlns="" xmlns:a16="http://schemas.microsoft.com/office/drawing/2014/main" id="{F4413DA2-0208-9F40-B55D-1F82C0A7CB3B}"/>
              </a:ext>
            </a:extLst>
          </p:cNvPr>
          <p:cNvSpPr/>
          <p:nvPr/>
        </p:nvSpPr>
        <p:spPr>
          <a:xfrm>
            <a:off x="1358027" y="3021524"/>
            <a:ext cx="7658348" cy="1465912"/>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758951">
              <a:lnSpc>
                <a:spcPct val="90000"/>
              </a:lnSpc>
              <a:defRPr sz="5312" spc="265">
                <a:solidFill>
                  <a:schemeClr val="accent5">
                    <a:hueOff val="-15428571"/>
                    <a:satOff val="-30434"/>
                    <a:lumOff val="9019"/>
                  </a:schemeClr>
                </a:solidFill>
                <a:latin typeface="AcherusGrotesqueLight"/>
                <a:ea typeface="AcherusGrotesqueLight"/>
                <a:cs typeface="AcherusGrotesqueLight"/>
                <a:sym typeface="AcherusGrotesqueLight"/>
              </a:defRPr>
            </a:lvl1pPr>
          </a:lstStyle>
          <a:p>
            <a:pPr hangingPunct="0"/>
            <a:r>
              <a:rPr lang="en-US" sz="5400" kern="0" spc="600" dirty="0" smtClean="0">
                <a:solidFill>
                  <a:srgbClr val="FFFFFF"/>
                </a:solidFill>
                <a:latin typeface="Acherus Grotesque Medium" panose="02000505000000020004" pitchFamily="2" charset="77"/>
              </a:rPr>
              <a:t>Stock Market Prediction with LSTM</a:t>
            </a:r>
            <a:endParaRPr lang="en-US" sz="5400" kern="0" spc="600" dirty="0">
              <a:solidFill>
                <a:srgbClr val="FFFFFF"/>
              </a:solidFill>
              <a:latin typeface="Acherus Grotesque Medium" panose="02000505000000020004" pitchFamily="2" charset="77"/>
            </a:endParaRPr>
          </a:p>
        </p:txBody>
      </p:sp>
      <p:sp>
        <p:nvSpPr>
          <p:cNvPr id="15" name="Professor Albert Einstein June 23, 2018">
            <a:extLst>
              <a:ext uri="{FF2B5EF4-FFF2-40B4-BE49-F238E27FC236}">
                <a16:creationId xmlns="" xmlns:a16="http://schemas.microsoft.com/office/drawing/2014/main" id="{8D0368D4-7965-DD40-8125-65C0E88E85E3}"/>
              </a:ext>
            </a:extLst>
          </p:cNvPr>
          <p:cNvSpPr/>
          <p:nvPr/>
        </p:nvSpPr>
        <p:spPr>
          <a:xfrm>
            <a:off x="1358027" y="4774196"/>
            <a:ext cx="7658348" cy="553998"/>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hangingPunct="0">
              <a:defRPr sz="2400">
                <a:solidFill>
                  <a:srgbClr val="E87731"/>
                </a:solidFill>
                <a:latin typeface="Gineso Cond Thin"/>
                <a:ea typeface="Gineso Cond Thin"/>
                <a:cs typeface="Gineso Cond Thin"/>
                <a:sym typeface="Gineso Cond Thin"/>
              </a:defRPr>
            </a:pPr>
            <a:r>
              <a:rPr lang="en-US" sz="3000" kern="0" cap="all" spc="300" dirty="0" smtClean="0">
                <a:solidFill>
                  <a:srgbClr val="E87731"/>
                </a:solidFill>
                <a:latin typeface="Acherus Grotesque Light" panose="02000505000000020004" pitchFamily="2" charset="77"/>
                <a:ea typeface="Acherus Grotesque" charset="0"/>
                <a:cs typeface="Acherus Grotesque" charset="0"/>
                <a:sym typeface="Gineso Cond Thin"/>
              </a:rPr>
              <a:t>JOSTEIN BARRY-STRAUME</a:t>
            </a:r>
            <a:endParaRPr lang="en-US" sz="3000" kern="0" cap="all" spc="300" dirty="0">
              <a:solidFill>
                <a:srgbClr val="E87731"/>
              </a:solidFill>
              <a:latin typeface="Acherus Grotesque Light" panose="02000505000000020004" pitchFamily="2" charset="77"/>
              <a:ea typeface="Acherus Grotesque" charset="0"/>
              <a:cs typeface="Acherus Grotesque" charset="0"/>
              <a:sym typeface="Gineso Cond Thin"/>
            </a:endParaRPr>
          </a:p>
        </p:txBody>
      </p:sp>
      <p:sp>
        <p:nvSpPr>
          <p:cNvPr id="16" name="Professor Albert Einstein June 23, 2018">
            <a:extLst>
              <a:ext uri="{FF2B5EF4-FFF2-40B4-BE49-F238E27FC236}">
                <a16:creationId xmlns="" xmlns:a16="http://schemas.microsoft.com/office/drawing/2014/main" id="{5527AB94-C69B-2D43-9FA0-5F33D3D7F99A}"/>
              </a:ext>
            </a:extLst>
          </p:cNvPr>
          <p:cNvSpPr/>
          <p:nvPr/>
        </p:nvSpPr>
        <p:spPr>
          <a:xfrm>
            <a:off x="1358026" y="5446857"/>
            <a:ext cx="7658349" cy="4770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hangingPunct="0">
              <a:defRPr sz="2400">
                <a:solidFill>
                  <a:srgbClr val="E87731"/>
                </a:solidFill>
                <a:latin typeface="Gineso Cond Thin"/>
                <a:ea typeface="Gineso Cond Thin"/>
                <a:cs typeface="Gineso Cond Thin"/>
                <a:sym typeface="Gineso Cond Thin"/>
              </a:defRPr>
            </a:pPr>
            <a:r>
              <a:rPr lang="en-US" sz="2500" kern="0" cap="all" spc="300" dirty="0" smtClean="0">
                <a:solidFill>
                  <a:srgbClr val="FFFFFF"/>
                </a:solidFill>
                <a:latin typeface="Acherus Grotesque Light" panose="02000505000000020004" pitchFamily="2" charset="77"/>
                <a:ea typeface="Acherus Grotesque" charset="0"/>
                <a:cs typeface="Acherus Grotesque" charset="0"/>
                <a:sym typeface="Gineso Cond Thin"/>
              </a:rPr>
              <a:t>November 27, 2020</a:t>
            </a:r>
            <a:endParaRPr lang="en-US" sz="2500" kern="0" cap="all" spc="300" dirty="0">
              <a:solidFill>
                <a:srgbClr val="FFFFFF"/>
              </a:solidFill>
              <a:latin typeface="Acherus Grotesque Light" panose="02000505000000020004" pitchFamily="2" charset="77"/>
              <a:ea typeface="Acherus Grotesque" charset="0"/>
              <a:cs typeface="Acherus Grotesque" charset="0"/>
              <a:sym typeface="Gineso Cond Thin"/>
            </a:endParaRPr>
          </a:p>
        </p:txBody>
      </p:sp>
      <p:pic>
        <p:nvPicPr>
          <p:cNvPr id="4" name="Picture 3">
            <a:extLst>
              <a:ext uri="{FF2B5EF4-FFF2-40B4-BE49-F238E27FC236}">
                <a16:creationId xmlns="" xmlns:a16="http://schemas.microsoft.com/office/drawing/2014/main" id="{A0F3F740-704B-1B44-AA0F-484587FE6C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09648" y="2743199"/>
            <a:ext cx="2606041" cy="1371600"/>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964854"/>
      </p:ext>
    </p:extLst>
  </p:cSld>
  <p:clrMapOvr>
    <a:masterClrMapping/>
  </p:clrMapOvr>
  <p:transition spd="med" advTm="148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Techniques chosen and why</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755499"/>
      </p:ext>
    </p:extLst>
  </p:cSld>
  <p:clrMapOvr>
    <a:masterClrMapping/>
  </p:clrMapOvr>
  <p:transition spd="med" advTm="81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8300" y="4686012"/>
            <a:ext cx="3924300" cy="4953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7150" y="5181312"/>
            <a:ext cx="4546600" cy="863600"/>
          </a:xfrm>
          <a:prstGeom prst="rect">
            <a:avLst/>
          </a:prstGeom>
        </p:spPr>
      </p:pic>
      <p:grpSp>
        <p:nvGrpSpPr>
          <p:cNvPr id="8" name="Group 7">
            <a:extLst>
              <a:ext uri="{FF2B5EF4-FFF2-40B4-BE49-F238E27FC236}">
                <a16:creationId xmlns="" xmlns:a16="http://schemas.microsoft.com/office/drawing/2014/main" id="{1DAA3EE0-D5B2-444F-935A-E8B9EF3593B4}"/>
              </a:ext>
            </a:extLst>
          </p:cNvPr>
          <p:cNvGrpSpPr/>
          <p:nvPr/>
        </p:nvGrpSpPr>
        <p:grpSpPr>
          <a:xfrm>
            <a:off x="1638300" y="1282539"/>
            <a:ext cx="4036692" cy="3181223"/>
            <a:chOff x="7944146" y="1508666"/>
            <a:chExt cx="4076398" cy="1302354"/>
          </a:xfrm>
        </p:grpSpPr>
        <p:sp>
          <p:nvSpPr>
            <p:cNvPr id="9" name="TextBox 5"/>
            <p:cNvSpPr/>
            <p:nvPr/>
          </p:nvSpPr>
          <p:spPr>
            <a:xfrm>
              <a:off x="7944146" y="1508666"/>
              <a:ext cx="4076398" cy="86177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Techniques to tackle problem</a:t>
              </a:r>
              <a:endParaRPr sz="2500" spc="300" dirty="0">
                <a:solidFill>
                  <a:schemeClr val="tx1"/>
                </a:solidFill>
                <a:latin typeface="Acherus Grotesque Light" panose="02000505000000020004" pitchFamily="2" charset="77"/>
              </a:endParaRPr>
            </a:p>
          </p:txBody>
        </p:sp>
        <p:sp>
          <p:nvSpPr>
            <p:cNvPr id="10" name="TextBox 20"/>
            <p:cNvSpPr/>
            <p:nvPr/>
          </p:nvSpPr>
          <p:spPr>
            <a:xfrm>
              <a:off x="7944146" y="1985720"/>
              <a:ext cx="4076398" cy="8253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a:solidFill>
                    <a:schemeClr val="tx2"/>
                  </a:solidFill>
                </a:rPr>
                <a:t>Feature </a:t>
              </a:r>
              <a:r>
                <a:rPr lang="en-US" sz="2500" dirty="0" smtClean="0">
                  <a:solidFill>
                    <a:schemeClr val="tx2"/>
                  </a:solidFill>
                </a:rPr>
                <a:t>creation</a:t>
              </a:r>
            </a:p>
            <a:p>
              <a:pPr marL="342900" indent="-342900">
                <a:buFont typeface="Arial" charset="0"/>
                <a:buChar char="•"/>
              </a:pPr>
              <a:r>
                <a:rPr lang="en-US" sz="2500" dirty="0" smtClean="0">
                  <a:solidFill>
                    <a:schemeClr val="tx2"/>
                  </a:solidFill>
                </a:rPr>
                <a:t>Data imputation</a:t>
              </a:r>
            </a:p>
            <a:p>
              <a:pPr marL="342900" indent="-342900">
                <a:buFont typeface="Arial" charset="0"/>
                <a:buChar char="•"/>
              </a:pPr>
              <a:r>
                <a:rPr lang="en-US" sz="2500" dirty="0" smtClean="0">
                  <a:solidFill>
                    <a:schemeClr val="tx2"/>
                  </a:solidFill>
                </a:rPr>
                <a:t>Data normalization</a:t>
              </a:r>
            </a:p>
            <a:p>
              <a:pPr marL="342900" indent="-342900">
                <a:buFont typeface="Arial" charset="0"/>
                <a:buChar char="•"/>
              </a:pPr>
              <a:r>
                <a:rPr lang="en-US" sz="2500" dirty="0" smtClean="0">
                  <a:solidFill>
                    <a:schemeClr val="tx2"/>
                  </a:solidFill>
                </a:rPr>
                <a:t>Automated hyper-parameter tuning</a:t>
              </a:r>
              <a:endParaRPr lang="en-US" sz="2500" dirty="0">
                <a:solidFill>
                  <a:schemeClr val="tx2"/>
                </a:solidFill>
              </a:endParaRPr>
            </a:p>
          </p:txBody>
        </p:sp>
      </p:gr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350" y="-1"/>
            <a:ext cx="5581920" cy="6858683"/>
          </a:xfrm>
          <a:prstGeom prst="rect">
            <a:avLst/>
          </a:prstGeom>
        </p:spPr>
      </p:pic>
      <p:pic>
        <p:nvPicPr>
          <p:cNvPr id="15" name="Sound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3933744"/>
      </p:ext>
    </p:extLst>
  </p:cSld>
  <p:clrMapOvr>
    <a:masterClrMapping/>
  </p:clrMapOvr>
  <p:transition spd="med" advTm="578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400" y="711039"/>
            <a:ext cx="8479081" cy="5600861"/>
          </a:xfrm>
          <a:prstGeom prst="rect">
            <a:avLst/>
          </a:prstGeom>
        </p:spPr>
      </p:pic>
      <p:grpSp>
        <p:nvGrpSpPr>
          <p:cNvPr id="11" name="Group 10">
            <a:extLst>
              <a:ext uri="{FF2B5EF4-FFF2-40B4-BE49-F238E27FC236}">
                <a16:creationId xmlns="" xmlns:a16="http://schemas.microsoft.com/office/drawing/2014/main" id="{1DAA3EE0-D5B2-444F-935A-E8B9EF3593B4}"/>
              </a:ext>
            </a:extLst>
          </p:cNvPr>
          <p:cNvGrpSpPr/>
          <p:nvPr/>
        </p:nvGrpSpPr>
        <p:grpSpPr>
          <a:xfrm>
            <a:off x="8758481" y="799781"/>
            <a:ext cx="3319220" cy="3481132"/>
            <a:chOff x="7944145" y="1508666"/>
            <a:chExt cx="4076399" cy="1425132"/>
          </a:xfrm>
        </p:grpSpPr>
        <p:sp>
          <p:nvSpPr>
            <p:cNvPr id="12" name="TextBox 5"/>
            <p:cNvSpPr/>
            <p:nvPr/>
          </p:nvSpPr>
          <p:spPr>
            <a:xfrm>
              <a:off x="7944146" y="1508666"/>
              <a:ext cx="4076398" cy="1953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Talos API </a:t>
              </a:r>
              <a:endParaRPr sz="2500" spc="300" dirty="0">
                <a:solidFill>
                  <a:schemeClr val="tx1"/>
                </a:solidFill>
                <a:latin typeface="Acherus Grotesque Light" panose="02000505000000020004" pitchFamily="2" charset="77"/>
              </a:endParaRPr>
            </a:p>
          </p:txBody>
        </p:sp>
        <p:sp>
          <p:nvSpPr>
            <p:cNvPr id="13" name="TextBox 20"/>
            <p:cNvSpPr/>
            <p:nvPr/>
          </p:nvSpPr>
          <p:spPr>
            <a:xfrm>
              <a:off x="7944145" y="1793499"/>
              <a:ext cx="4076398" cy="114029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smtClean="0">
                  <a:solidFill>
                    <a:schemeClr val="tx2"/>
                  </a:solidFill>
                </a:rPr>
                <a:t>Set parameters to test</a:t>
              </a:r>
            </a:p>
            <a:p>
              <a:pPr marL="342900" indent="-342900">
                <a:buFont typeface="Arial" charset="0"/>
                <a:buChar char="•"/>
              </a:pPr>
              <a:r>
                <a:rPr lang="en-US" sz="2500" dirty="0" smtClean="0">
                  <a:solidFill>
                    <a:schemeClr val="tx2"/>
                  </a:solidFill>
                </a:rPr>
                <a:t>Build model to specs</a:t>
              </a:r>
              <a:endParaRPr lang="en-US" sz="2500" dirty="0">
                <a:solidFill>
                  <a:schemeClr val="tx2"/>
                </a:solidFill>
              </a:endParaRPr>
            </a:p>
            <a:p>
              <a:pPr marL="342900" indent="-342900">
                <a:buFont typeface="Arial" charset="0"/>
                <a:buChar char="•"/>
              </a:pPr>
              <a:r>
                <a:rPr lang="en-US" sz="2500" dirty="0">
                  <a:solidFill>
                    <a:schemeClr val="tx2"/>
                  </a:solidFill>
                </a:rPr>
                <a:t>“</a:t>
              </a:r>
              <a:r>
                <a:rPr lang="en-US" sz="2500" dirty="0" smtClean="0">
                  <a:solidFill>
                    <a:schemeClr val="tx2"/>
                  </a:solidFill>
                </a:rPr>
                <a:t>Scan” all parameter permutations</a:t>
              </a:r>
            </a:p>
            <a:p>
              <a:pPr marL="342900" indent="-342900">
                <a:buFont typeface="Arial" charset="0"/>
                <a:buChar char="•"/>
              </a:pPr>
              <a:r>
                <a:rPr lang="en-US" sz="2500" dirty="0" smtClean="0">
                  <a:solidFill>
                    <a:schemeClr val="tx2"/>
                  </a:solidFill>
                </a:rPr>
                <a:t>“Report” each model’s performance</a:t>
              </a:r>
            </a:p>
            <a:p>
              <a:pPr marL="342900" indent="-342900">
                <a:buFont typeface="Arial" charset="0"/>
                <a:buChar char="•"/>
              </a:pPr>
              <a:endParaRPr lang="en-US" sz="2500" dirty="0">
                <a:solidFill>
                  <a:schemeClr val="tx2"/>
                </a:solidFill>
              </a:endParaRPr>
            </a:p>
          </p:txBody>
        </p:sp>
      </p:gr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4438942"/>
      </p:ext>
    </p:extLst>
  </p:cSld>
  <p:clrMapOvr>
    <a:masterClrMapping/>
  </p:clrMapOvr>
  <p:transition spd="med" advTm="633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Empirical evaluation</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2112303"/>
      </p:ext>
    </p:extLst>
  </p:cSld>
  <p:clrMapOvr>
    <a:masterClrMapping/>
  </p:clrMapOvr>
  <p:transition spd="med" advTm="41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1DAA3EE0-D5B2-444F-935A-E8B9EF3593B4}"/>
              </a:ext>
            </a:extLst>
          </p:cNvPr>
          <p:cNvGrpSpPr/>
          <p:nvPr/>
        </p:nvGrpSpPr>
        <p:grpSpPr>
          <a:xfrm>
            <a:off x="7380608" y="1240090"/>
            <a:ext cx="4608192" cy="3455364"/>
            <a:chOff x="7944146" y="1508666"/>
            <a:chExt cx="4076398" cy="1414584"/>
          </a:xfrm>
        </p:grpSpPr>
        <p:sp>
          <p:nvSpPr>
            <p:cNvPr id="9" name="TextBox 5"/>
            <p:cNvSpPr/>
            <p:nvPr/>
          </p:nvSpPr>
          <p:spPr>
            <a:xfrm>
              <a:off x="7944146" y="1508666"/>
              <a:ext cx="4076398" cy="3528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Visualizing Relationships</a:t>
              </a:r>
              <a:endParaRPr sz="2500" spc="300" dirty="0">
                <a:solidFill>
                  <a:schemeClr val="tx1"/>
                </a:solidFill>
                <a:latin typeface="Acherus Grotesque Light" panose="02000505000000020004" pitchFamily="2" charset="77"/>
              </a:endParaRPr>
            </a:p>
          </p:txBody>
        </p:sp>
        <p:sp>
          <p:nvSpPr>
            <p:cNvPr id="10" name="TextBox 20"/>
            <p:cNvSpPr/>
            <p:nvPr/>
          </p:nvSpPr>
          <p:spPr>
            <a:xfrm>
              <a:off x="7944146" y="1782950"/>
              <a:ext cx="4076398" cy="11403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lang="en-US" sz="2500" dirty="0" smtClean="0">
                  <a:solidFill>
                    <a:schemeClr val="tx2"/>
                  </a:solidFill>
                </a:rPr>
                <a:t>Validation Accuracy has strong, positive correlations with:</a:t>
              </a:r>
            </a:p>
            <a:p>
              <a:pPr marL="342900" indent="-342900">
                <a:buFont typeface="Arial" charset="0"/>
                <a:buChar char="•"/>
              </a:pPr>
              <a:r>
                <a:rPr lang="en-US" sz="2500" dirty="0" smtClean="0">
                  <a:solidFill>
                    <a:schemeClr val="tx2"/>
                  </a:solidFill>
                </a:rPr>
                <a:t>Number of neurons</a:t>
              </a:r>
            </a:p>
            <a:p>
              <a:pPr marL="342900" indent="-342900">
                <a:buFont typeface="Arial" charset="0"/>
                <a:buChar char="•"/>
              </a:pPr>
              <a:r>
                <a:rPr lang="en-US" sz="2500" dirty="0" smtClean="0">
                  <a:solidFill>
                    <a:schemeClr val="tx2"/>
                  </a:solidFill>
                </a:rPr>
                <a:t>Epochs</a:t>
              </a:r>
            </a:p>
            <a:p>
              <a:pPr marL="342900" indent="-342900">
                <a:buFont typeface="Arial" charset="0"/>
                <a:buChar char="•"/>
              </a:pPr>
              <a:r>
                <a:rPr lang="en-US" sz="2500" dirty="0" smtClean="0">
                  <a:solidFill>
                    <a:schemeClr val="tx2"/>
                  </a:solidFill>
                </a:rPr>
                <a:t>Duration of training</a:t>
              </a:r>
            </a:p>
            <a:p>
              <a:pPr marL="342900" indent="-342900">
                <a:buFont typeface="Arial" charset="0"/>
                <a:buChar char="•"/>
              </a:pPr>
              <a:r>
                <a:rPr lang="en-US" sz="2500" dirty="0" smtClean="0">
                  <a:solidFill>
                    <a:schemeClr val="tx2"/>
                  </a:solidFill>
                </a:rPr>
                <a:t>Round of epoch training</a:t>
              </a:r>
              <a:endParaRPr lang="en-US" sz="2500" dirty="0">
                <a:solidFill>
                  <a:schemeClr val="tx2"/>
                </a:solidFill>
              </a:endParaRP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334" y="787400"/>
            <a:ext cx="5648051" cy="5524500"/>
          </a:xfrm>
          <a:prstGeom prst="rect">
            <a:avLst/>
          </a:prstGeom>
        </p:spPr>
      </p:pic>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0783118"/>
      </p:ext>
    </p:extLst>
  </p:cSld>
  <p:clrMapOvr>
    <a:masterClrMapping/>
  </p:clrMapOvr>
  <p:transition spd="med" advTm="335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1DAA3EE0-D5B2-444F-935A-E8B9EF3593B4}"/>
              </a:ext>
            </a:extLst>
          </p:cNvPr>
          <p:cNvGrpSpPr/>
          <p:nvPr/>
        </p:nvGrpSpPr>
        <p:grpSpPr>
          <a:xfrm>
            <a:off x="7271914" y="1240090"/>
            <a:ext cx="4475585" cy="3450556"/>
            <a:chOff x="7944146" y="1508666"/>
            <a:chExt cx="4076398" cy="901452"/>
          </a:xfrm>
        </p:grpSpPr>
        <p:sp>
          <p:nvSpPr>
            <p:cNvPr id="9" name="TextBox 5"/>
            <p:cNvSpPr/>
            <p:nvPr/>
          </p:nvSpPr>
          <p:spPr>
            <a:xfrm>
              <a:off x="7944146" y="1508666"/>
              <a:ext cx="4076398" cy="22513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Validation Accuracy</a:t>
              </a:r>
            </a:p>
            <a:p>
              <a:r>
                <a:rPr lang="en-US" sz="2500" spc="300" dirty="0" smtClean="0">
                  <a:latin typeface="Acherus Grotesque Light" panose="02000505000000020004" pitchFamily="2" charset="77"/>
                </a:rPr>
                <a:t>Distribution of Optimizers</a:t>
              </a:r>
              <a:endParaRPr sz="2500" spc="300" dirty="0">
                <a:solidFill>
                  <a:schemeClr val="tx1"/>
                </a:solidFill>
                <a:latin typeface="Acherus Grotesque Light" panose="02000505000000020004" pitchFamily="2" charset="77"/>
              </a:endParaRPr>
            </a:p>
          </p:txBody>
        </p:sp>
        <p:sp>
          <p:nvSpPr>
            <p:cNvPr id="10" name="TextBox 20"/>
            <p:cNvSpPr/>
            <p:nvPr/>
          </p:nvSpPr>
          <p:spPr>
            <a:xfrm>
              <a:off x="7944146" y="1782950"/>
              <a:ext cx="4076398" cy="627168"/>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smtClean="0">
                  <a:solidFill>
                    <a:schemeClr val="tx2"/>
                  </a:solidFill>
                </a:rPr>
                <a:t>Overall distribution trend is logarithmic</a:t>
              </a:r>
            </a:p>
            <a:p>
              <a:pPr marL="342900" indent="-342900">
                <a:buFont typeface="Arial" charset="0"/>
                <a:buChar char="•"/>
              </a:pPr>
              <a:r>
                <a:rPr lang="en-US" sz="2500" dirty="0" smtClean="0">
                  <a:solidFill>
                    <a:schemeClr val="tx2"/>
                  </a:solidFill>
                </a:rPr>
                <a:t>As epochs increase (x-axis), val acc increases</a:t>
              </a:r>
            </a:p>
            <a:p>
              <a:pPr marL="342900" indent="-342900">
                <a:buFont typeface="Arial" charset="0"/>
                <a:buChar char="•"/>
              </a:pPr>
              <a:r>
                <a:rPr lang="en-US" sz="2500" dirty="0" smtClean="0">
                  <a:solidFill>
                    <a:schemeClr val="tx2"/>
                  </a:solidFill>
                </a:rPr>
                <a:t>Adam has largest variance </a:t>
              </a:r>
            </a:p>
            <a:p>
              <a:pPr marL="342900" indent="-342900">
                <a:buFont typeface="Arial" charset="0"/>
                <a:buChar char="•"/>
              </a:pPr>
              <a:r>
                <a:rPr lang="en-US" sz="2500" dirty="0" smtClean="0">
                  <a:solidFill>
                    <a:schemeClr val="tx2"/>
                  </a:solidFill>
                </a:rPr>
                <a:t>RMSprop has smallest variance</a:t>
              </a:r>
              <a:endParaRPr lang="en-US" sz="2500" dirty="0">
                <a:solidFill>
                  <a:schemeClr val="tx2"/>
                </a:solidFil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00" y="1132944"/>
            <a:ext cx="6941715" cy="4658256"/>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1163380"/>
      </p:ext>
    </p:extLst>
  </p:cSld>
  <p:clrMapOvr>
    <a:masterClrMapping/>
  </p:clrMapOvr>
  <p:transition spd="med" advTm="533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1DAA3EE0-D5B2-444F-935A-E8B9EF3593B4}"/>
              </a:ext>
            </a:extLst>
          </p:cNvPr>
          <p:cNvGrpSpPr/>
          <p:nvPr/>
        </p:nvGrpSpPr>
        <p:grpSpPr>
          <a:xfrm>
            <a:off x="7380608" y="1240088"/>
            <a:ext cx="4366892" cy="4580588"/>
            <a:chOff x="7944146" y="1508666"/>
            <a:chExt cx="4076398" cy="1225413"/>
          </a:xfrm>
        </p:grpSpPr>
        <p:sp>
          <p:nvSpPr>
            <p:cNvPr id="9" name="TextBox 5"/>
            <p:cNvSpPr/>
            <p:nvPr/>
          </p:nvSpPr>
          <p:spPr>
            <a:xfrm>
              <a:off x="7944146" y="1508666"/>
              <a:ext cx="4076398" cy="127623"/>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4 Dimensional Bar Grid</a:t>
              </a:r>
              <a:endParaRPr sz="2500" spc="300" dirty="0">
                <a:solidFill>
                  <a:schemeClr val="tx1"/>
                </a:solidFill>
                <a:latin typeface="Acherus Grotesque Light" panose="02000505000000020004" pitchFamily="2" charset="77"/>
              </a:endParaRPr>
            </a:p>
          </p:txBody>
        </p:sp>
        <p:sp>
          <p:nvSpPr>
            <p:cNvPr id="10" name="TextBox 20"/>
            <p:cNvSpPr/>
            <p:nvPr/>
          </p:nvSpPr>
          <p:spPr>
            <a:xfrm>
              <a:off x="7944146" y="1680161"/>
              <a:ext cx="4076398" cy="1053918"/>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lang="en-US" sz="2500" dirty="0" smtClean="0">
                  <a:solidFill>
                    <a:schemeClr val="tx2"/>
                  </a:solidFill>
                </a:rPr>
                <a:t>Breaks down validation accuracy for each neuron density by epochs per each optimizer</a:t>
              </a:r>
            </a:p>
            <a:p>
              <a:endParaRPr lang="en-US" sz="2500" dirty="0">
                <a:solidFill>
                  <a:schemeClr val="tx2"/>
                </a:solidFill>
              </a:endParaRPr>
            </a:p>
            <a:p>
              <a:pPr marL="342900" indent="-342900">
                <a:buFont typeface="Arial" charset="0"/>
                <a:buChar char="•"/>
              </a:pPr>
              <a:r>
                <a:rPr lang="en-US" sz="2500" dirty="0" smtClean="0">
                  <a:solidFill>
                    <a:schemeClr val="tx2"/>
                  </a:solidFill>
                </a:rPr>
                <a:t>RMSprop performs consistently better in each neuron density</a:t>
              </a:r>
            </a:p>
            <a:p>
              <a:pPr marL="342900" indent="-342900">
                <a:buFont typeface="Arial" charset="0"/>
                <a:buChar char="•"/>
              </a:pPr>
              <a:r>
                <a:rPr lang="en-US" sz="2500" dirty="0" smtClean="0">
                  <a:solidFill>
                    <a:schemeClr val="tx2"/>
                  </a:solidFill>
                </a:rPr>
                <a:t>SGD seems to struggle at highest neural density; perhaps overfitting?</a:t>
              </a:r>
              <a:endParaRPr lang="en-US" sz="2500" dirty="0">
                <a:solidFill>
                  <a:schemeClr val="tx2"/>
                </a:solidFill>
              </a:endParaRPr>
            </a:p>
          </p:txBody>
        </p:sp>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7917"/>
          <a:stretch/>
        </p:blipFill>
        <p:spPr>
          <a:xfrm>
            <a:off x="825500" y="546100"/>
            <a:ext cx="6350000" cy="2670068"/>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52083"/>
          <a:stretch/>
        </p:blipFill>
        <p:spPr>
          <a:xfrm>
            <a:off x="1333500" y="3349732"/>
            <a:ext cx="5842000" cy="2670068"/>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5900787"/>
      </p:ext>
    </p:extLst>
  </p:cSld>
  <p:clrMapOvr>
    <a:masterClrMapping/>
  </p:clrMapOvr>
  <p:transition spd="med" advTm="467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Conclusion</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69045864"/>
      </p:ext>
    </p:extLst>
  </p:cSld>
  <p:clrMapOvr>
    <a:masterClrMapping/>
  </p:clrMapOvr>
  <p:transition spd="med" advTm="9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1DAA3EE0-D5B2-444F-935A-E8B9EF3593B4}"/>
              </a:ext>
            </a:extLst>
          </p:cNvPr>
          <p:cNvGrpSpPr/>
          <p:nvPr/>
        </p:nvGrpSpPr>
        <p:grpSpPr>
          <a:xfrm>
            <a:off x="7380608" y="1240088"/>
            <a:ext cx="4366892" cy="2459721"/>
            <a:chOff x="7944146" y="1508666"/>
            <a:chExt cx="4076398" cy="356258"/>
          </a:xfrm>
        </p:grpSpPr>
        <p:sp>
          <p:nvSpPr>
            <p:cNvPr id="9" name="TextBox 5"/>
            <p:cNvSpPr/>
            <p:nvPr/>
          </p:nvSpPr>
          <p:spPr>
            <a:xfrm>
              <a:off x="7944146" y="1508666"/>
              <a:ext cx="4076398" cy="8469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algn="ctr"/>
              <a:r>
                <a:rPr lang="en-US" sz="3200" spc="300" dirty="0" smtClean="0">
                  <a:latin typeface="Acherus Grotesque Light" panose="02000505000000020004" pitchFamily="2" charset="77"/>
                </a:rPr>
                <a:t>Best Model</a:t>
              </a:r>
              <a:endParaRPr sz="3200" spc="300" dirty="0">
                <a:solidFill>
                  <a:schemeClr val="tx1"/>
                </a:solidFill>
                <a:latin typeface="Acherus Grotesque Light" panose="02000505000000020004" pitchFamily="2" charset="77"/>
              </a:endParaRPr>
            </a:p>
          </p:txBody>
        </p:sp>
        <p:sp>
          <p:nvSpPr>
            <p:cNvPr id="10" name="TextBox 20"/>
            <p:cNvSpPr/>
            <p:nvPr/>
          </p:nvSpPr>
          <p:spPr>
            <a:xfrm>
              <a:off x="7944146" y="1628664"/>
              <a:ext cx="4076398" cy="23626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smtClean="0">
                  <a:solidFill>
                    <a:schemeClr val="tx2"/>
                  </a:solidFill>
                </a:rPr>
                <a:t>84 different models trained </a:t>
              </a:r>
            </a:p>
            <a:p>
              <a:pPr marL="342900" indent="-342900">
                <a:buFont typeface="Arial" charset="0"/>
                <a:buChar char="•"/>
              </a:pPr>
              <a:r>
                <a:rPr lang="en-US" sz="2500" dirty="0" smtClean="0">
                  <a:solidFill>
                    <a:schemeClr val="tx2"/>
                  </a:solidFill>
                </a:rPr>
                <a:t>Best model:</a:t>
              </a:r>
            </a:p>
            <a:p>
              <a:pPr marL="342900" indent="-342900">
                <a:buFont typeface="Arial" charset="0"/>
                <a:buChar char="•"/>
              </a:pPr>
              <a:r>
                <a:rPr lang="en-US" sz="2500" dirty="0">
                  <a:solidFill>
                    <a:schemeClr val="tx2"/>
                  </a:solidFill>
                </a:rPr>
                <a:t>F</a:t>
              </a:r>
              <a:r>
                <a:rPr lang="en-US" sz="2500" dirty="0" smtClean="0">
                  <a:solidFill>
                    <a:schemeClr val="tx2"/>
                  </a:solidFill>
                </a:rPr>
                <a:t>ound at round 56 of 84</a:t>
              </a:r>
            </a:p>
            <a:p>
              <a:pPr marL="342900" indent="-342900">
                <a:buFont typeface="Arial" charset="0"/>
                <a:buChar char="•"/>
              </a:pPr>
              <a:r>
                <a:rPr lang="en-US" sz="2500" dirty="0" smtClean="0">
                  <a:solidFill>
                    <a:schemeClr val="tx2"/>
                  </a:solidFill>
                </a:rPr>
                <a:t>Validation accuracy: </a:t>
              </a:r>
              <a:r>
                <a:rPr lang="en-US" sz="2400" dirty="0" smtClean="0">
                  <a:solidFill>
                    <a:schemeClr val="tx2"/>
                  </a:solidFill>
                </a:rPr>
                <a:t>99.14%</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900" y="1385948"/>
            <a:ext cx="5943600" cy="237502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753410453"/>
              </p:ext>
            </p:extLst>
          </p:nvPr>
        </p:nvGraphicFramePr>
        <p:xfrm>
          <a:off x="977900" y="3945508"/>
          <a:ext cx="8128002" cy="1010920"/>
        </p:xfrm>
        <a:graphic>
          <a:graphicData uri="http://schemas.openxmlformats.org/drawingml/2006/table">
            <a:tbl>
              <a:tblPr firstRow="1" bandRow="1">
                <a:tableStyleId>{5C22544A-7EE6-4342-B048-85BDC9FD1C3A}</a:tableStyleId>
              </a:tblPr>
              <a:tblGrid>
                <a:gridCol w="1354667"/>
                <a:gridCol w="1354667"/>
                <a:gridCol w="1354667"/>
                <a:gridCol w="1354667"/>
                <a:gridCol w="1354667"/>
                <a:gridCol w="1354667"/>
              </a:tblGrid>
              <a:tr h="370840">
                <a:tc>
                  <a:txBody>
                    <a:bodyPr/>
                    <a:lstStyle/>
                    <a:p>
                      <a:r>
                        <a:rPr lang="en-US" dirty="0" smtClean="0"/>
                        <a:t>Round</a:t>
                      </a:r>
                      <a:endParaRPr lang="en-US" dirty="0"/>
                    </a:p>
                  </a:txBody>
                  <a:tcPr/>
                </a:tc>
                <a:tc>
                  <a:txBody>
                    <a:bodyPr/>
                    <a:lstStyle/>
                    <a:p>
                      <a:r>
                        <a:rPr lang="en-US" dirty="0" smtClean="0"/>
                        <a:t>Val Acc</a:t>
                      </a:r>
                      <a:endParaRPr lang="en-US" dirty="0"/>
                    </a:p>
                  </a:txBody>
                  <a:tcPr/>
                </a:tc>
                <a:tc>
                  <a:txBody>
                    <a:bodyPr/>
                    <a:lstStyle/>
                    <a:p>
                      <a:r>
                        <a:rPr lang="en-US" dirty="0" smtClean="0"/>
                        <a:t>LR</a:t>
                      </a:r>
                      <a:endParaRPr lang="en-US" dirty="0"/>
                    </a:p>
                  </a:txBody>
                  <a:tcPr/>
                </a:tc>
                <a:tc>
                  <a:txBody>
                    <a:bodyPr/>
                    <a:lstStyle/>
                    <a:p>
                      <a:r>
                        <a:rPr lang="en-US" dirty="0" smtClean="0"/>
                        <a:t>Epochs</a:t>
                      </a:r>
                      <a:endParaRPr lang="en-US" dirty="0"/>
                    </a:p>
                  </a:txBody>
                  <a:tcPr/>
                </a:tc>
                <a:tc>
                  <a:txBody>
                    <a:bodyPr/>
                    <a:lstStyle/>
                    <a:p>
                      <a:r>
                        <a:rPr lang="en-US" dirty="0" smtClean="0"/>
                        <a:t>Optimizer</a:t>
                      </a:r>
                      <a:endParaRPr lang="en-US" dirty="0"/>
                    </a:p>
                  </a:txBody>
                  <a:tcPr/>
                </a:tc>
                <a:tc>
                  <a:txBody>
                    <a:bodyPr/>
                    <a:lstStyle/>
                    <a:p>
                      <a:r>
                        <a:rPr lang="en-US" dirty="0" smtClean="0"/>
                        <a:t>Neural Density</a:t>
                      </a:r>
                      <a:endParaRPr lang="en-US" dirty="0"/>
                    </a:p>
                  </a:txBody>
                  <a:tcPr/>
                </a:tc>
              </a:tr>
              <a:tr h="370840">
                <a:tc>
                  <a:txBody>
                    <a:bodyPr/>
                    <a:lstStyle/>
                    <a:p>
                      <a:r>
                        <a:rPr lang="en-US" dirty="0" smtClean="0"/>
                        <a:t>56</a:t>
                      </a:r>
                      <a:endParaRPr lang="en-US" dirty="0"/>
                    </a:p>
                  </a:txBody>
                  <a:tcPr/>
                </a:tc>
                <a:tc>
                  <a:txBody>
                    <a:bodyPr/>
                    <a:lstStyle/>
                    <a:p>
                      <a:r>
                        <a:rPr lang="en-US" dirty="0" smtClean="0"/>
                        <a:t>99.14%</a:t>
                      </a:r>
                      <a:endParaRPr lang="en-US" dirty="0"/>
                    </a:p>
                  </a:txBody>
                  <a:tcPr/>
                </a:tc>
                <a:tc>
                  <a:txBody>
                    <a:bodyPr/>
                    <a:lstStyle/>
                    <a:p>
                      <a:r>
                        <a:rPr lang="en-US" dirty="0" smtClean="0"/>
                        <a:t>0.0001</a:t>
                      </a:r>
                      <a:endParaRPr lang="en-US" dirty="0"/>
                    </a:p>
                  </a:txBody>
                  <a:tcPr/>
                </a:tc>
                <a:tc>
                  <a:txBody>
                    <a:bodyPr/>
                    <a:lstStyle/>
                    <a:p>
                      <a:r>
                        <a:rPr lang="en-US" dirty="0" smtClean="0"/>
                        <a:t>50</a:t>
                      </a:r>
                      <a:endParaRPr lang="en-US" dirty="0"/>
                    </a:p>
                  </a:txBody>
                  <a:tcPr/>
                </a:tc>
                <a:tc>
                  <a:txBody>
                    <a:bodyPr/>
                    <a:lstStyle/>
                    <a:p>
                      <a:r>
                        <a:rPr lang="en-US" dirty="0" smtClean="0"/>
                        <a:t>RMSprop</a:t>
                      </a:r>
                      <a:endParaRPr lang="en-US" dirty="0"/>
                    </a:p>
                  </a:txBody>
                  <a:tcPr/>
                </a:tc>
                <a:tc>
                  <a:txBody>
                    <a:bodyPr/>
                    <a:lstStyle/>
                    <a:p>
                      <a:r>
                        <a:rPr lang="en-US" dirty="0" smtClean="0"/>
                        <a:t>32</a:t>
                      </a:r>
                      <a:endParaRPr lang="en-US" dirty="0"/>
                    </a:p>
                  </a:txBody>
                  <a:tcPr/>
                </a:tc>
              </a:tr>
            </a:tbl>
          </a:graphicData>
        </a:graphic>
      </p:graphicFrame>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4906719"/>
      </p:ext>
    </p:extLst>
  </p:cSld>
  <p:clrMapOvr>
    <a:masterClrMapping/>
  </p:clrMapOvr>
  <p:transition spd="med" advTm="1724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Questions?</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465632"/>
      </p:ext>
    </p:extLst>
  </p:cSld>
  <p:clrMapOvr>
    <a:masterClrMapping/>
  </p:clrMapOvr>
  <p:transition spd="med" advTm="140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What is the problem?</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6168126"/>
      </p:ext>
    </p:extLst>
  </p:cSld>
  <p:clrMapOvr>
    <a:masterClrMapping/>
  </p:clrMapOvr>
  <p:transition spd="med" advTm="63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1A307E4-AE01-8341-8CC4-7A3F43FEB3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76500" y="1524000"/>
            <a:ext cx="7239000" cy="381000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932042"/>
      </p:ext>
    </p:extLst>
  </p:cSld>
  <p:clrMapOvr>
    <a:masterClrMapping/>
  </p:clrMapOvr>
  <p:transition spd="med" advTm="47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pdf" descr="pasted-image.pdf"/>
          <p:cNvPicPr>
            <a:picLocks noChangeAspect="1"/>
          </p:cNvPicPr>
          <p:nvPr/>
        </p:nvPicPr>
        <p:blipFill>
          <a:blip r:embed="rId5">
            <a:extLst/>
          </a:blip>
          <a:stretch>
            <a:fillRect/>
          </a:stretch>
        </p:blipFill>
        <p:spPr>
          <a:xfrm>
            <a:off x="711181" y="1320800"/>
            <a:ext cx="231813" cy="231814"/>
          </a:xfrm>
          <a:prstGeom prst="rect">
            <a:avLst/>
          </a:prstGeom>
          <a:ln w="12700">
            <a:miter lim="400000"/>
          </a:ln>
        </p:spPr>
      </p:pic>
      <p:pic>
        <p:nvPicPr>
          <p:cNvPr id="237" name="pasted-image.pdf" descr="pasted-image.pdf"/>
          <p:cNvPicPr>
            <a:picLocks noChangeAspect="1"/>
          </p:cNvPicPr>
          <p:nvPr/>
        </p:nvPicPr>
        <p:blipFill>
          <a:blip r:embed="rId5">
            <a:extLst/>
          </a:blip>
          <a:stretch>
            <a:fillRect/>
          </a:stretch>
        </p:blipFill>
        <p:spPr>
          <a:xfrm rot="10800000">
            <a:off x="7045138" y="5146988"/>
            <a:ext cx="225682" cy="225681"/>
          </a:xfrm>
          <a:prstGeom prst="rect">
            <a:avLst/>
          </a:prstGeom>
          <a:ln w="12700">
            <a:miter lim="400000"/>
          </a:ln>
        </p:spPr>
      </p:pic>
      <p:grpSp>
        <p:nvGrpSpPr>
          <p:cNvPr id="4" name="Group 3">
            <a:extLst>
              <a:ext uri="{FF2B5EF4-FFF2-40B4-BE49-F238E27FC236}">
                <a16:creationId xmlns="" xmlns:a16="http://schemas.microsoft.com/office/drawing/2014/main" id="{1DAA3EE0-D5B2-444F-935A-E8B9EF3593B4}"/>
              </a:ext>
            </a:extLst>
          </p:cNvPr>
          <p:cNvGrpSpPr/>
          <p:nvPr/>
        </p:nvGrpSpPr>
        <p:grpSpPr>
          <a:xfrm>
            <a:off x="7615651" y="1320800"/>
            <a:ext cx="4076398" cy="1723549"/>
            <a:chOff x="7944146" y="1508666"/>
            <a:chExt cx="4076398" cy="1723549"/>
          </a:xfrm>
        </p:grpSpPr>
        <p:sp>
          <p:nvSpPr>
            <p:cNvPr id="14" name="TextBox 5"/>
            <p:cNvSpPr/>
            <p:nvPr/>
          </p:nvSpPr>
          <p:spPr>
            <a:xfrm>
              <a:off x="7944146" y="1508666"/>
              <a:ext cx="4076398" cy="4770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What is the problem?</a:t>
              </a:r>
              <a:endParaRPr sz="2500" spc="300" dirty="0">
                <a:solidFill>
                  <a:schemeClr val="tx1"/>
                </a:solidFill>
                <a:latin typeface="Acherus Grotesque Light" panose="02000505000000020004" pitchFamily="2" charset="77"/>
              </a:endParaRPr>
            </a:p>
          </p:txBody>
        </p:sp>
        <p:sp>
          <p:nvSpPr>
            <p:cNvPr id="15" name="TextBox 20"/>
            <p:cNvSpPr/>
            <p:nvPr/>
          </p:nvSpPr>
          <p:spPr>
            <a:xfrm>
              <a:off x="7944146" y="1985720"/>
              <a:ext cx="4076398" cy="124649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lang="en-US" sz="2500" dirty="0" smtClean="0">
                  <a:solidFill>
                    <a:schemeClr val="tx2"/>
                  </a:solidFill>
                </a:rPr>
                <a:t>Train a </a:t>
              </a:r>
              <a:r>
                <a:rPr lang="en-US" sz="2500" dirty="0" smtClean="0">
                  <a:solidFill>
                    <a:schemeClr val="tx2"/>
                  </a:solidFill>
                </a:rPr>
                <a:t>LSTM neural network to predict if a stock will move up or down</a:t>
              </a:r>
              <a:endParaRPr sz="2500" dirty="0">
                <a:solidFill>
                  <a:schemeClr val="tx2"/>
                </a:solidFill>
              </a:endParaRPr>
            </a:p>
          </p:txBody>
        </p:sp>
      </p:grpSp>
      <p:sp>
        <p:nvSpPr>
          <p:cNvPr id="24" name="Picture Placeholder 5"/>
          <p:cNvSpPr>
            <a:spLocks noGrp="1"/>
          </p:cNvSpPr>
          <p:nvPr/>
        </p:nvSpPr>
        <p:spPr>
          <a:xfrm>
            <a:off x="0" y="-6305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endParaRPr lang="en-US"/>
          </a:p>
        </p:txBody>
      </p:sp>
      <p:sp>
        <p:nvSpPr>
          <p:cNvPr id="10" name="AutoShape 4" descr="ational Science Foundation"/>
          <p:cNvSpPr>
            <a:spLocks noChangeAspect="1" noChangeArrowheads="1"/>
          </p:cNvSpPr>
          <p:nvPr/>
        </p:nvSpPr>
        <p:spPr bwMode="auto">
          <a:xfrm>
            <a:off x="0" y="0"/>
            <a:ext cx="5257800" cy="5257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06030"/>
            <a:ext cx="7523641" cy="506617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1020" y="3044349"/>
            <a:ext cx="3385659" cy="3385659"/>
          </a:xfrm>
          <a:prstGeom prst="rect">
            <a:avLst/>
          </a:prstGeom>
          <a:effectLst/>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6322237"/>
      </p:ext>
    </p:extLst>
  </p:cSld>
  <p:clrMapOvr>
    <a:masterClrMapping/>
  </p:clrMapOvr>
  <p:transition spd="med" advTm="26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pdf" descr="pasted-image.pdf"/>
          <p:cNvPicPr>
            <a:picLocks noChangeAspect="1"/>
          </p:cNvPicPr>
          <p:nvPr/>
        </p:nvPicPr>
        <p:blipFill>
          <a:blip r:embed="rId5">
            <a:extLst/>
          </a:blip>
          <a:stretch>
            <a:fillRect/>
          </a:stretch>
        </p:blipFill>
        <p:spPr>
          <a:xfrm>
            <a:off x="711181" y="1320800"/>
            <a:ext cx="231813" cy="231814"/>
          </a:xfrm>
          <a:prstGeom prst="rect">
            <a:avLst/>
          </a:prstGeom>
          <a:ln w="12700">
            <a:miter lim="400000"/>
          </a:ln>
        </p:spPr>
      </p:pic>
      <p:grpSp>
        <p:nvGrpSpPr>
          <p:cNvPr id="4" name="Group 3">
            <a:extLst>
              <a:ext uri="{FF2B5EF4-FFF2-40B4-BE49-F238E27FC236}">
                <a16:creationId xmlns="" xmlns:a16="http://schemas.microsoft.com/office/drawing/2014/main" id="{1DAA3EE0-D5B2-444F-935A-E8B9EF3593B4}"/>
              </a:ext>
            </a:extLst>
          </p:cNvPr>
          <p:cNvGrpSpPr/>
          <p:nvPr/>
        </p:nvGrpSpPr>
        <p:grpSpPr>
          <a:xfrm>
            <a:off x="7494908" y="1320800"/>
            <a:ext cx="4076398" cy="3647153"/>
            <a:chOff x="7944146" y="1508666"/>
            <a:chExt cx="4076398" cy="3647153"/>
          </a:xfrm>
        </p:grpSpPr>
        <p:sp>
          <p:nvSpPr>
            <p:cNvPr id="14" name="TextBox 5"/>
            <p:cNvSpPr/>
            <p:nvPr/>
          </p:nvSpPr>
          <p:spPr>
            <a:xfrm>
              <a:off x="7944146" y="1508666"/>
              <a:ext cx="4076398" cy="4770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What is the problem?</a:t>
              </a:r>
              <a:endParaRPr sz="2500" spc="300" dirty="0">
                <a:solidFill>
                  <a:schemeClr val="tx1"/>
                </a:solidFill>
                <a:latin typeface="Acherus Grotesque Light" panose="02000505000000020004" pitchFamily="2" charset="77"/>
              </a:endParaRPr>
            </a:p>
          </p:txBody>
        </p:sp>
        <p:sp>
          <p:nvSpPr>
            <p:cNvPr id="15" name="TextBox 20"/>
            <p:cNvSpPr/>
            <p:nvPr/>
          </p:nvSpPr>
          <p:spPr>
            <a:xfrm>
              <a:off x="7944146" y="1985720"/>
              <a:ext cx="4076398" cy="317009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lang="en-US" sz="2500" u="sng" dirty="0" smtClean="0">
                  <a:solidFill>
                    <a:schemeClr val="tx2"/>
                  </a:solidFill>
                </a:rPr>
                <a:t>Task:</a:t>
              </a:r>
            </a:p>
            <a:p>
              <a:r>
                <a:rPr lang="en-US" sz="2500" dirty="0" smtClean="0">
                  <a:solidFill>
                    <a:schemeClr val="tx2"/>
                  </a:solidFill>
                </a:rPr>
                <a:t>Supervised learning</a:t>
              </a:r>
            </a:p>
            <a:p>
              <a:endParaRPr lang="en-US" sz="2500" dirty="0">
                <a:solidFill>
                  <a:schemeClr val="tx2"/>
                </a:solidFill>
              </a:endParaRPr>
            </a:p>
            <a:p>
              <a:r>
                <a:rPr lang="en-US" sz="2500" u="sng" dirty="0" smtClean="0">
                  <a:solidFill>
                    <a:schemeClr val="tx2"/>
                  </a:solidFill>
                </a:rPr>
                <a:t>Performance Measure:</a:t>
              </a:r>
            </a:p>
            <a:p>
              <a:r>
                <a:rPr lang="en-US" sz="2500" dirty="0" smtClean="0">
                  <a:solidFill>
                    <a:schemeClr val="tx2"/>
                  </a:solidFill>
                </a:rPr>
                <a:t>Validation Accuracy</a:t>
              </a:r>
            </a:p>
            <a:p>
              <a:endParaRPr lang="en-US" sz="2500" dirty="0">
                <a:solidFill>
                  <a:schemeClr val="tx2"/>
                </a:solidFill>
              </a:endParaRPr>
            </a:p>
            <a:p>
              <a:r>
                <a:rPr lang="en-US" sz="2500" u="sng" dirty="0" smtClean="0">
                  <a:solidFill>
                    <a:schemeClr val="tx2"/>
                  </a:solidFill>
                </a:rPr>
                <a:t>Learning Component:</a:t>
              </a:r>
            </a:p>
            <a:p>
              <a:r>
                <a:rPr lang="en-US" sz="2500" dirty="0" smtClean="0">
                  <a:solidFill>
                    <a:schemeClr val="tx2"/>
                  </a:solidFill>
                </a:rPr>
                <a:t>Technical Indicators</a:t>
              </a:r>
              <a:endParaRPr sz="2500" dirty="0">
                <a:solidFill>
                  <a:schemeClr val="tx2"/>
                </a:solidFill>
              </a:endParaRPr>
            </a:p>
          </p:txBody>
        </p:sp>
      </p:grpSp>
      <p:sp>
        <p:nvSpPr>
          <p:cNvPr id="24" name="Picture Placeholder 5"/>
          <p:cNvSpPr>
            <a:spLocks noGrp="1"/>
          </p:cNvSpPr>
          <p:nvPr/>
        </p:nvSpPr>
        <p:spPr>
          <a:xfrm>
            <a:off x="-15607" y="-643262"/>
            <a:ext cx="12223214" cy="814452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endParaRPr lang="en-US"/>
          </a:p>
        </p:txBody>
      </p:sp>
      <p:sp>
        <p:nvSpPr>
          <p:cNvPr id="10" name="AutoShape 4" descr="ational Science Foundation"/>
          <p:cNvSpPr>
            <a:spLocks noChangeAspect="1" noChangeArrowheads="1"/>
          </p:cNvSpPr>
          <p:nvPr/>
        </p:nvSpPr>
        <p:spPr bwMode="auto">
          <a:xfrm>
            <a:off x="0" y="0"/>
            <a:ext cx="5257800" cy="5257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62615"/>
          <a:stretch/>
        </p:blipFill>
        <p:spPr>
          <a:xfrm>
            <a:off x="1146194" y="1795871"/>
            <a:ext cx="5716969" cy="474859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6194" y="509202"/>
            <a:ext cx="5721525" cy="1266909"/>
          </a:xfrm>
          <a:prstGeom prst="rect">
            <a:avLst/>
          </a:prstGeom>
        </p:spPr>
      </p:pic>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5611623"/>
      </p:ext>
    </p:extLst>
  </p:cSld>
  <p:clrMapOvr>
    <a:masterClrMapping/>
  </p:clrMapOvr>
  <p:transition spd="med" advTm="1067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701" y="2663675"/>
            <a:ext cx="5778500" cy="258142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701" y="1478484"/>
            <a:ext cx="2781300" cy="1074215"/>
          </a:xfrm>
          <a:prstGeom prst="rect">
            <a:avLst/>
          </a:prstGeom>
        </p:spPr>
      </p:pic>
      <p:grpSp>
        <p:nvGrpSpPr>
          <p:cNvPr id="11" name="Group 10">
            <a:extLst>
              <a:ext uri="{FF2B5EF4-FFF2-40B4-BE49-F238E27FC236}">
                <a16:creationId xmlns="" xmlns:a16="http://schemas.microsoft.com/office/drawing/2014/main" id="{1DAA3EE0-D5B2-444F-935A-E8B9EF3593B4}"/>
              </a:ext>
            </a:extLst>
          </p:cNvPr>
          <p:cNvGrpSpPr/>
          <p:nvPr/>
        </p:nvGrpSpPr>
        <p:grpSpPr>
          <a:xfrm>
            <a:off x="7494908" y="1875090"/>
            <a:ext cx="4076398" cy="3647153"/>
            <a:chOff x="7944146" y="1508666"/>
            <a:chExt cx="4076398" cy="3647153"/>
          </a:xfrm>
        </p:grpSpPr>
        <p:sp>
          <p:nvSpPr>
            <p:cNvPr id="12" name="TextBox 5"/>
            <p:cNvSpPr/>
            <p:nvPr/>
          </p:nvSpPr>
          <p:spPr>
            <a:xfrm>
              <a:off x="7944146" y="1508666"/>
              <a:ext cx="4076398" cy="4770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Data Background</a:t>
              </a:r>
              <a:endParaRPr sz="2500" spc="300" dirty="0">
                <a:solidFill>
                  <a:schemeClr val="tx1"/>
                </a:solidFill>
                <a:latin typeface="Acherus Grotesque Light" panose="02000505000000020004" pitchFamily="2" charset="77"/>
              </a:endParaRPr>
            </a:p>
          </p:txBody>
        </p:sp>
        <p:sp>
          <p:nvSpPr>
            <p:cNvPr id="13" name="TextBox 20"/>
            <p:cNvSpPr/>
            <p:nvPr/>
          </p:nvSpPr>
          <p:spPr>
            <a:xfrm>
              <a:off x="7944146" y="1985720"/>
              <a:ext cx="4076398" cy="3170099"/>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lang="en-US" sz="2500" dirty="0" smtClean="0">
                  <a:solidFill>
                    <a:schemeClr val="tx2"/>
                  </a:solidFill>
                </a:rPr>
                <a:t>NASDAQ stocks and ETFs</a:t>
              </a:r>
            </a:p>
            <a:p>
              <a:endParaRPr lang="en-US" sz="2500" dirty="0" smtClean="0">
                <a:solidFill>
                  <a:schemeClr val="tx2"/>
                </a:solidFill>
              </a:endParaRPr>
            </a:p>
            <a:p>
              <a:r>
                <a:rPr lang="en-US" sz="2500" dirty="0">
                  <a:solidFill>
                    <a:schemeClr val="tx2"/>
                  </a:solidFill>
                </a:rPr>
                <a:t>Historical data up until 04/01/2020</a:t>
              </a:r>
            </a:p>
            <a:p>
              <a:endParaRPr lang="en-US" sz="2500" dirty="0">
                <a:solidFill>
                  <a:schemeClr val="tx2"/>
                </a:solidFill>
              </a:endParaRPr>
            </a:p>
            <a:p>
              <a:r>
                <a:rPr lang="en-US" sz="2500" dirty="0" smtClean="0">
                  <a:solidFill>
                    <a:schemeClr val="tx2"/>
                  </a:solidFill>
                </a:rPr>
                <a:t>Data Size: </a:t>
              </a:r>
              <a:r>
                <a:rPr lang="en-US" sz="2500" dirty="0" smtClean="0">
                  <a:solidFill>
                    <a:schemeClr val="tx2"/>
                  </a:solidFill>
                </a:rPr>
                <a:t>3GB</a:t>
              </a:r>
            </a:p>
            <a:p>
              <a:endParaRPr lang="en-US" sz="2500" dirty="0">
                <a:solidFill>
                  <a:schemeClr val="tx2"/>
                </a:solidFill>
              </a:endParaRPr>
            </a:p>
            <a:p>
              <a:endParaRPr lang="en-US" sz="2500" dirty="0">
                <a:solidFill>
                  <a:schemeClr val="tx2"/>
                </a:solidFill>
              </a:endParaRPr>
            </a:p>
          </p:txBody>
        </p:sp>
      </p:grpSp>
      <p:pic>
        <p:nvPicPr>
          <p:cNvPr id="14" name="Sound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0519648"/>
      </p:ext>
    </p:extLst>
  </p:cSld>
  <p:clrMapOvr>
    <a:masterClrMapping/>
  </p:clrMapOvr>
  <p:transition spd="med" advTm="433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Why is it an important problem?</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4215062"/>
      </p:ext>
    </p:extLst>
  </p:cSld>
  <p:clrMapOvr>
    <a:masterClrMapping/>
  </p:clrMapOvr>
  <p:transition spd="med" advTm="59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9BBC2066-276F-B541-8A90-B7235B821391}"/>
              </a:ext>
            </a:extLst>
          </p:cNvPr>
          <p:cNvPicPr>
            <a:picLocks noGrp="1" noChangeAspect="1"/>
          </p:cNvPicPr>
          <p:nvPr>
            <p:ph type="pic" sz="quarter" idx="10"/>
          </p:nvPr>
        </p:nvPicPr>
        <p:blipFill>
          <a:blip r:embed="rId5" cstate="print">
            <a:extLst>
              <a:ext uri="{28A0092B-C50C-407E-A947-70E740481C1C}">
                <a14:useLocalDpi xmlns:a14="http://schemas.microsoft.com/office/drawing/2010/main"/>
              </a:ext>
            </a:extLst>
          </a:blip>
          <a:srcRect/>
          <a:stretch>
            <a:fillRect/>
          </a:stretch>
        </p:blipFill>
        <p:spPr/>
      </p:pic>
      <p:sp>
        <p:nvSpPr>
          <p:cNvPr id="10" name="Straight Connector 16">
            <a:extLst>
              <a:ext uri="{FF2B5EF4-FFF2-40B4-BE49-F238E27FC236}">
                <a16:creationId xmlns="" xmlns:a16="http://schemas.microsoft.com/office/drawing/2014/main" id="{31BACACA-5D54-674A-887B-DDD724243DC8}"/>
              </a:ext>
            </a:extLst>
          </p:cNvPr>
          <p:cNvSpPr/>
          <p:nvPr/>
        </p:nvSpPr>
        <p:spPr>
          <a:xfrm flipH="1">
            <a:off x="457200" y="-522244"/>
            <a:ext cx="1" cy="7902489"/>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pic>
        <p:nvPicPr>
          <p:cNvPr id="5122" name="Picture 2" descr="inite Element Simulation of Rising Bubbl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00800" y="2781894"/>
            <a:ext cx="5461000" cy="319980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 xmlns:a16="http://schemas.microsoft.com/office/drawing/2014/main" id="{1DAA3EE0-D5B2-444F-935A-E8B9EF3593B4}"/>
              </a:ext>
            </a:extLst>
          </p:cNvPr>
          <p:cNvGrpSpPr/>
          <p:nvPr/>
        </p:nvGrpSpPr>
        <p:grpSpPr>
          <a:xfrm>
            <a:off x="6400800" y="376490"/>
            <a:ext cx="4648200" cy="2041049"/>
            <a:chOff x="7944146" y="1508666"/>
            <a:chExt cx="4076398" cy="2041049"/>
          </a:xfrm>
        </p:grpSpPr>
        <p:sp>
          <p:nvSpPr>
            <p:cNvPr id="9" name="TextBox 5"/>
            <p:cNvSpPr/>
            <p:nvPr/>
          </p:nvSpPr>
          <p:spPr>
            <a:xfrm>
              <a:off x="7944146" y="1508666"/>
              <a:ext cx="4076398" cy="58477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algn="ctr"/>
              <a:r>
                <a:rPr lang="en-US" sz="3200" spc="300" dirty="0" smtClean="0">
                  <a:latin typeface="Acherus Grotesque Light" panose="02000505000000020004" pitchFamily="2" charset="77"/>
                </a:rPr>
                <a:t>Motivation</a:t>
              </a:r>
              <a:endParaRPr sz="3200" spc="300" dirty="0">
                <a:solidFill>
                  <a:schemeClr val="tx1"/>
                </a:solidFill>
                <a:latin typeface="Acherus Grotesque Light" panose="02000505000000020004" pitchFamily="2" charset="77"/>
              </a:endParaRPr>
            </a:p>
          </p:txBody>
        </p:sp>
        <p:sp>
          <p:nvSpPr>
            <p:cNvPr id="11" name="TextBox 20"/>
            <p:cNvSpPr/>
            <p:nvPr/>
          </p:nvSpPr>
          <p:spPr>
            <a:xfrm>
              <a:off x="7944146" y="2303220"/>
              <a:ext cx="4076398" cy="1246495"/>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smtClean="0">
                  <a:solidFill>
                    <a:schemeClr val="tx2"/>
                  </a:solidFill>
                </a:rPr>
                <a:t>Lab research</a:t>
              </a:r>
              <a:endParaRPr lang="en-US" sz="2500" dirty="0">
                <a:solidFill>
                  <a:schemeClr val="tx2"/>
                </a:solidFill>
              </a:endParaRPr>
            </a:p>
            <a:p>
              <a:pPr marL="342900" indent="-342900">
                <a:buFont typeface="Arial" charset="0"/>
                <a:buChar char="•"/>
              </a:pPr>
              <a:r>
                <a:rPr lang="en-US" sz="2500" dirty="0" smtClean="0">
                  <a:solidFill>
                    <a:schemeClr val="tx2"/>
                  </a:solidFill>
                </a:rPr>
                <a:t>Career</a:t>
              </a:r>
              <a:endParaRPr lang="en-US" sz="2500" dirty="0">
                <a:solidFill>
                  <a:schemeClr val="tx2"/>
                </a:solidFill>
              </a:endParaRPr>
            </a:p>
            <a:p>
              <a:pPr marL="342900" indent="-342900">
                <a:buFont typeface="Arial" charset="0"/>
                <a:buChar char="•"/>
              </a:pPr>
              <a:r>
                <a:rPr lang="en-US" sz="2500" dirty="0" smtClean="0">
                  <a:solidFill>
                    <a:schemeClr val="tx2"/>
                  </a:solidFill>
                </a:rPr>
                <a:t>Personal interest</a:t>
              </a:r>
            </a:p>
          </p:txBody>
        </p:sp>
      </p:gr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7727423"/>
      </p:ext>
    </p:extLst>
  </p:cSld>
  <p:clrMapOvr>
    <a:masterClrMapping/>
  </p:clrMapOvr>
  <p:transition spd="med" advTm="529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hangingPunct="0"/>
            <a:endParaRPr kern="0" dirty="0">
              <a:solidFill>
                <a:srgbClr val="E87731"/>
              </a:solidFill>
              <a:latin typeface="Acherus Grotesque Light" panose="02000505000000020004" pitchFamily="2" charset="77"/>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hangingPunct="0"/>
            <a:endParaRPr kern="0">
              <a:solidFill>
                <a:srgbClr val="861F41"/>
              </a:solidFill>
              <a:latin typeface="Calibri"/>
              <a:ea typeface="Calibri"/>
              <a:cs typeface="Calibri"/>
              <a:sym typeface="Calibri"/>
            </a:endParaRPr>
          </a:p>
        </p:txBody>
      </p:sp>
      <p:sp>
        <p:nvSpPr>
          <p:cNvPr id="12" name="SECTION TITLE">
            <a:extLst>
              <a:ext uri="{FF2B5EF4-FFF2-40B4-BE49-F238E27FC236}">
                <a16:creationId xmlns=""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algn="ctr" hangingPunct="0"/>
            <a:r>
              <a:rPr lang="en-US" sz="4400" kern="0" spc="600" dirty="0" smtClean="0">
                <a:solidFill>
                  <a:srgbClr val="FFFFFF"/>
                </a:solidFill>
                <a:latin typeface="Acherus Grotesque Medium" panose="02000505000000020004" pitchFamily="2" charset="77"/>
              </a:rPr>
              <a:t>Related work</a:t>
            </a:r>
            <a:endParaRPr sz="4400" kern="0" spc="600" dirty="0">
              <a:solidFill>
                <a:srgbClr val="FFFFFF"/>
              </a:solidFill>
              <a:latin typeface="Acherus Grotesque Medium" panose="02000505000000020004" pitchFamily="2" charset="77"/>
            </a:endParaRPr>
          </a:p>
        </p:txBody>
      </p:sp>
      <p:pic>
        <p:nvPicPr>
          <p:cNvPr id="7" name="Picture 6">
            <a:extLst>
              <a:ext uri="{FF2B5EF4-FFF2-40B4-BE49-F238E27FC236}">
                <a16:creationId xmlns="" xmlns:a16="http://schemas.microsoft.com/office/drawing/2014/main" id="{111524F7-7B00-8C4C-9F42-614DECF650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153" y="6497994"/>
            <a:ext cx="2286000" cy="203200"/>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0036572"/>
      </p:ext>
    </p:extLst>
  </p:cSld>
  <p:clrMapOvr>
    <a:masterClrMapping/>
  </p:clrMapOvr>
  <p:transition spd="med" advTm="7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100" y="225698"/>
            <a:ext cx="6609043" cy="4505856"/>
          </a:xfrm>
          <a:prstGeom prst="rect">
            <a:avLst/>
          </a:prstGeom>
          <a:ln w="41275">
            <a:solidFill>
              <a:schemeClr val="accent1"/>
            </a:solidFill>
          </a:ln>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490" y="785820"/>
            <a:ext cx="6415518" cy="4505856"/>
          </a:xfrm>
          <a:prstGeom prst="rect">
            <a:avLst/>
          </a:prstGeom>
          <a:ln w="41275">
            <a:solidFill>
              <a:schemeClr val="accent1"/>
            </a:solid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1943" y="1217620"/>
            <a:ext cx="3441700" cy="5207000"/>
          </a:xfrm>
          <a:prstGeom prst="rect">
            <a:avLst/>
          </a:prstGeom>
        </p:spPr>
      </p:pic>
      <p:grpSp>
        <p:nvGrpSpPr>
          <p:cNvPr id="16" name="Group 15">
            <a:extLst>
              <a:ext uri="{FF2B5EF4-FFF2-40B4-BE49-F238E27FC236}">
                <a16:creationId xmlns="" xmlns:a16="http://schemas.microsoft.com/office/drawing/2014/main" id="{1DAA3EE0-D5B2-444F-935A-E8B9EF3593B4}"/>
              </a:ext>
            </a:extLst>
          </p:cNvPr>
          <p:cNvGrpSpPr/>
          <p:nvPr/>
        </p:nvGrpSpPr>
        <p:grpSpPr>
          <a:xfrm>
            <a:off x="7539115" y="418939"/>
            <a:ext cx="4036692" cy="5122942"/>
            <a:chOff x="7944146" y="1508666"/>
            <a:chExt cx="4076398" cy="2097270"/>
          </a:xfrm>
        </p:grpSpPr>
        <p:sp>
          <p:nvSpPr>
            <p:cNvPr id="17" name="TextBox 5"/>
            <p:cNvSpPr/>
            <p:nvPr/>
          </p:nvSpPr>
          <p:spPr>
            <a:xfrm>
              <a:off x="7944146" y="1508666"/>
              <a:ext cx="4076398" cy="1953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r>
                <a:rPr lang="en-US" sz="2500" spc="300" dirty="0" smtClean="0">
                  <a:latin typeface="Acherus Grotesque Light" panose="02000505000000020004" pitchFamily="2" charset="77"/>
                </a:rPr>
                <a:t>Literature Review</a:t>
              </a:r>
              <a:endParaRPr sz="2500" spc="300" dirty="0">
                <a:solidFill>
                  <a:schemeClr val="tx1"/>
                </a:solidFill>
                <a:latin typeface="Acherus Grotesque Light" panose="02000505000000020004" pitchFamily="2" charset="77"/>
              </a:endParaRPr>
            </a:p>
          </p:txBody>
        </p:sp>
        <p:sp>
          <p:nvSpPr>
            <p:cNvPr id="18" name="TextBox 20"/>
            <p:cNvSpPr/>
            <p:nvPr/>
          </p:nvSpPr>
          <p:spPr>
            <a:xfrm>
              <a:off x="7944146" y="1835636"/>
              <a:ext cx="4076398" cy="177030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342900" indent="-342900">
                <a:buFont typeface="Arial" charset="0"/>
                <a:buChar char="•"/>
              </a:pPr>
              <a:r>
                <a:rPr lang="en-US" sz="2500" dirty="0" smtClean="0">
                  <a:solidFill>
                    <a:schemeClr val="tx2"/>
                  </a:solidFill>
                </a:rPr>
                <a:t>Many articles cover implementing hybrid ML models. Not the most helpful for a limited scope class project</a:t>
              </a:r>
            </a:p>
            <a:p>
              <a:pPr marL="342900" indent="-342900">
                <a:buFont typeface="Arial" charset="0"/>
                <a:buChar char="•"/>
              </a:pPr>
              <a:r>
                <a:rPr lang="en-US" sz="2500" dirty="0" smtClean="0">
                  <a:solidFill>
                    <a:schemeClr val="tx2"/>
                  </a:solidFill>
                </a:rPr>
                <a:t>Books, API documentation, and Keras tutorial examples so far have been the most helpful for both understanding and implementing concepts</a:t>
              </a:r>
              <a:endParaRPr lang="en-US" sz="2500" dirty="0">
                <a:solidFill>
                  <a:schemeClr val="tx2"/>
                </a:solidFill>
              </a:endParaRPr>
            </a:p>
          </p:txBody>
        </p:sp>
      </p:grpSp>
      <p:pic>
        <p:nvPicPr>
          <p:cNvPr id="19" name="Sound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962699"/>
      </p:ext>
    </p:extLst>
  </p:cSld>
  <p:clrMapOvr>
    <a:masterClrMapping/>
  </p:clrMapOvr>
  <p:transition spd="med" advTm="565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4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6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7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8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4433</TotalTime>
  <Words>748</Words>
  <Application>Microsoft Macintosh PowerPoint</Application>
  <PresentationFormat>Widescreen</PresentationFormat>
  <Paragraphs>135</Paragraphs>
  <Slides>20</Slides>
  <Notes>11</Notes>
  <HiddenSlides>0</HiddenSlides>
  <MMClips>20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20</vt:i4>
      </vt:variant>
    </vt:vector>
  </HeadingPairs>
  <TitlesOfParts>
    <vt:vector size="38" baseType="lpstr">
      <vt:lpstr>Acherus Grotesque</vt:lpstr>
      <vt:lpstr>Acherus Grotesque Light</vt:lpstr>
      <vt:lpstr>Acherus Grotesque Medium</vt:lpstr>
      <vt:lpstr>AcherusGrotesqueLight</vt:lpstr>
      <vt:lpstr>Calibri</vt:lpstr>
      <vt:lpstr>Calibri Light</vt:lpstr>
      <vt:lpstr>Crimson Text Roman</vt:lpstr>
      <vt:lpstr>Gineso Cond Thin</vt:lpstr>
      <vt:lpstr>Helvetica</vt:lpstr>
      <vt:lpstr>Helvetica Neue</vt:lpstr>
      <vt:lpstr>Times New Roman</vt:lpstr>
      <vt:lpstr>Arial</vt:lpstr>
      <vt:lpstr>Office Theme</vt:lpstr>
      <vt:lpstr>1_Office Theme</vt:lpstr>
      <vt:lpstr>4_Office Theme</vt:lpstr>
      <vt:lpstr>6_Office Theme</vt:lpstr>
      <vt:lpstr>7_Office Theme</vt:lpstr>
      <vt:lpstr>8_Office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Barry</dc:creator>
  <cp:lastModifiedBy>Joe Barry</cp:lastModifiedBy>
  <cp:revision>90</cp:revision>
  <cp:lastPrinted>2020-09-04T18:22:22Z</cp:lastPrinted>
  <dcterms:created xsi:type="dcterms:W3CDTF">2020-09-01T17:52:49Z</dcterms:created>
  <dcterms:modified xsi:type="dcterms:W3CDTF">2020-11-29T16:51:49Z</dcterms:modified>
</cp:coreProperties>
</file>